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3" r:id="rId5"/>
    <p:sldMasterId id="2147483659" r:id="rId6"/>
    <p:sldMasterId id="2147483661" r:id="rId7"/>
  </p:sldMasterIdLst>
  <p:notesMasterIdLst>
    <p:notesMasterId r:id="rId27"/>
  </p:notesMasterIdLst>
  <p:handoutMasterIdLst>
    <p:handoutMasterId r:id="rId28"/>
  </p:handoutMasterIdLst>
  <p:sldIdLst>
    <p:sldId id="256" r:id="rId8"/>
    <p:sldId id="349" r:id="rId9"/>
    <p:sldId id="362" r:id="rId10"/>
    <p:sldId id="351" r:id="rId11"/>
    <p:sldId id="308" r:id="rId12"/>
    <p:sldId id="353" r:id="rId13"/>
    <p:sldId id="354" r:id="rId14"/>
    <p:sldId id="315" r:id="rId15"/>
    <p:sldId id="355" r:id="rId16"/>
    <p:sldId id="361" r:id="rId17"/>
    <p:sldId id="357" r:id="rId18"/>
    <p:sldId id="309" r:id="rId19"/>
    <p:sldId id="358" r:id="rId20"/>
    <p:sldId id="359" r:id="rId21"/>
    <p:sldId id="360" r:id="rId22"/>
    <p:sldId id="307" r:id="rId23"/>
    <p:sldId id="297" r:id="rId24"/>
    <p:sldId id="262" r:id="rId25"/>
    <p:sldId id="316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5064"/>
    <a:srgbClr val="E6F5CF"/>
    <a:srgbClr val="E5952B"/>
    <a:srgbClr val="7FBA26"/>
    <a:srgbClr val="7E96B0"/>
    <a:srgbClr val="FFFFFF"/>
    <a:srgbClr val="FDF824"/>
    <a:srgbClr val="DEF2C0"/>
    <a:srgbClr val="B6D3EE"/>
    <a:srgbClr val="7FB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3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5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67"/>
    </p:cViewPr>
  </p:sorter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3D5064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Warmtevraag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9B-4CCA-B1F5-66BF390EF1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C9B-4CCA-B1F5-66BF390EF1F8}"/>
              </c:ext>
            </c:extLst>
          </c:dPt>
          <c:dLbls>
            <c:dLbl>
              <c:idx val="0"/>
              <c:layout>
                <c:manualLayout>
                  <c:x val="-0.19294780404380182"/>
                  <c:y val="-0.18978463012193311"/>
                </c:manualLayout>
              </c:layout>
              <c:spPr>
                <a:solidFill>
                  <a:srgbClr val="E6F5CF">
                    <a:alpha val="60000"/>
                  </a:srgbClr>
                </a:solidFill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D50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547894771816161"/>
                      <c:h val="0.166149619305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9B-4CCA-B1F5-66BF390EF1F8}"/>
                </c:ext>
              </c:extLst>
            </c:dLbl>
            <c:dLbl>
              <c:idx val="1"/>
              <c:layout>
                <c:manualLayout>
                  <c:x val="0.1225998877774587"/>
                  <c:y val="0.16309342677172958"/>
                </c:manualLayout>
              </c:layout>
              <c:spPr>
                <a:solidFill>
                  <a:srgbClr val="E6F5CF">
                    <a:alpha val="60000"/>
                  </a:srgbClr>
                </a:solidFill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D50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083673923228553"/>
                      <c:h val="9.24117802419054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9B-4CCA-B1F5-66BF390EF1F8}"/>
                </c:ext>
              </c:extLst>
            </c:dLbl>
            <c:spPr>
              <a:solidFill>
                <a:srgbClr val="E6F5CF">
                  <a:alpha val="60000"/>
                </a:srgbClr>
              </a:solidFill>
              <a:ln>
                <a:noFill/>
              </a:ln>
              <a:effectLst>
                <a:softEdge rad="31750"/>
              </a:effectLst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3D5064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Aardgas-
ketels</c:v>
                </c:pt>
                <c:pt idx="1">
                  <c:v>Warmtenet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B-4CCA-B1F5-66BF390EF1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Warmtevraag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9B-4CCA-B1F5-66BF390EF1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C9B-4CCA-B1F5-66BF390EF1F8}"/>
              </c:ext>
            </c:extLst>
          </c:dPt>
          <c:dLbls>
            <c:dLbl>
              <c:idx val="0"/>
              <c:layout>
                <c:manualLayout>
                  <c:x val="-0.19294780404380182"/>
                  <c:y val="-0.18978463012193311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0">
                  <a:noAutofit/>
                </a:bodyPr>
                <a:lstStyle/>
                <a:p>
                  <a:pPr algn="ctr">
                    <a:defRPr lang="nl-NL"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547894771816161"/>
                      <c:h val="0.166149619305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9B-4CCA-B1F5-66BF390EF1F8}"/>
                </c:ext>
              </c:extLst>
            </c:dLbl>
            <c:dLbl>
              <c:idx val="1"/>
              <c:layout>
                <c:manualLayout>
                  <c:x val="0.1225998877774587"/>
                  <c:y val="0.16309342677172958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0">
                  <a:noAutofit/>
                </a:bodyPr>
                <a:lstStyle/>
                <a:p>
                  <a:pPr algn="ctr">
                    <a:defRPr lang="nl-NL"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083673923228553"/>
                      <c:h val="9.24117802419054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9B-4CCA-B1F5-66BF390EF1F8}"/>
                </c:ext>
              </c:extLst>
            </c:dLbl>
            <c:spPr>
              <a:noFill/>
              <a:ln>
                <a:noFill/>
              </a:ln>
              <a:effectLst>
                <a:softEdge rad="31750"/>
              </a:effectLst>
            </c:spPr>
            <c:txPr>
              <a:bodyPr rot="0" spcFirstLastPara="1" vertOverflow="overflow" horzOverflow="overflow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nl-NL" sz="1000" b="1" i="0" u="none" strike="noStrike" kern="1200" baseline="0">
                    <a:solidFill>
                      <a:srgbClr val="3D5064"/>
                    </a:solidFill>
                    <a:effectLst>
                      <a:glow rad="1016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Aardgas-
ketels</c:v>
                </c:pt>
                <c:pt idx="1">
                  <c:v>Warmtenet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B-4CCA-B1F5-66BF390EF1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Warmtevraag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9B-4CCA-B1F5-66BF390EF1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C9B-4CCA-B1F5-66BF390EF1F8}"/>
              </c:ext>
            </c:extLst>
          </c:dPt>
          <c:dLbls>
            <c:dLbl>
              <c:idx val="0"/>
              <c:layout>
                <c:manualLayout>
                  <c:x val="-0.12695215065683721"/>
                  <c:y val="7.1509163185257907E-2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0">
                  <a:noAutofit/>
                </a:bodyPr>
                <a:lstStyle/>
                <a:p>
                  <a:pPr algn="ctr">
                    <a:defRPr lang="nl-NL"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547894771816161"/>
                      <c:h val="0.166149619305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9B-4CCA-B1F5-66BF390EF1F8}"/>
                </c:ext>
              </c:extLst>
            </c:dLbl>
            <c:dLbl>
              <c:idx val="1"/>
              <c:layout>
                <c:manualLayout>
                  <c:x val="0.13359933623413336"/>
                  <c:y val="-9.4083219242909147E-2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0">
                  <a:noAutofit/>
                </a:bodyPr>
                <a:lstStyle/>
                <a:p>
                  <a:pPr algn="ctr">
                    <a:defRPr lang="nl-NL"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083673923228553"/>
                      <c:h val="9.24117802419054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9B-4CCA-B1F5-66BF390EF1F8}"/>
                </c:ext>
              </c:extLst>
            </c:dLbl>
            <c:spPr>
              <a:noFill/>
              <a:ln>
                <a:noFill/>
              </a:ln>
              <a:effectLst>
                <a:softEdge rad="31750"/>
              </a:effectLst>
            </c:spPr>
            <c:txPr>
              <a:bodyPr rot="0" spcFirstLastPara="1" vertOverflow="overflow" horzOverflow="overflow" vert="horz" wrap="none" lIns="38100" tIns="19050" rIns="38100" bIns="19050" anchor="ctr" anchorCtr="0">
                <a:spAutoFit/>
              </a:bodyPr>
              <a:lstStyle/>
              <a:p>
                <a:pPr algn="ctr">
                  <a:defRPr lang="nl-NL" sz="1000" b="1" i="0" u="none" strike="noStrike" kern="1200" baseline="0">
                    <a:solidFill>
                      <a:srgbClr val="3D5064"/>
                    </a:solidFill>
                    <a:effectLst>
                      <a:glow rad="1016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Andere opl.</c:v>
                </c:pt>
                <c:pt idx="1">
                  <c:v>Warmtenet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B-4CCA-B1F5-66BF390EF1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Warmtevraag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9B-4CCA-B1F5-66BF390EF1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C9B-4CCA-B1F5-66BF390EF1F8}"/>
              </c:ext>
            </c:extLst>
          </c:dPt>
          <c:dLbls>
            <c:dLbl>
              <c:idx val="0"/>
              <c:layout>
                <c:manualLayout>
                  <c:x val="-0.19294780404380182"/>
                  <c:y val="-0.18978463012193311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547894771816161"/>
                      <c:h val="0.166149619305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9B-4CCA-B1F5-66BF390EF1F8}"/>
                </c:ext>
              </c:extLst>
            </c:dLbl>
            <c:dLbl>
              <c:idx val="1"/>
              <c:layout>
                <c:manualLayout>
                  <c:x val="0.1225998877774587"/>
                  <c:y val="0.16309342677172958"/>
                </c:manualLayout>
              </c:layout>
              <c:spPr>
                <a:noFill/>
                <a:ln>
                  <a:noFill/>
                </a:ln>
                <a:effectLst>
                  <a:softEdge rad="31750"/>
                </a:effectLst>
              </c:spPr>
              <c:txPr>
                <a:bodyPr rot="0" spcFirstLastPara="1" vertOverflow="overflow" horzOverflow="overflow" vert="horz" wrap="non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D5064"/>
                      </a:solidFill>
                      <a:effectLst>
                        <a:glow rad="1016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083673923228553"/>
                      <c:h val="9.24117802419054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9B-4CCA-B1F5-66BF390EF1F8}"/>
                </c:ext>
              </c:extLst>
            </c:dLbl>
            <c:spPr>
              <a:noFill/>
              <a:ln>
                <a:noFill/>
              </a:ln>
              <a:effectLst>
                <a:softEdge rad="31750"/>
              </a:effectLst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3D5064"/>
                    </a:solidFill>
                    <a:effectLst>
                      <a:glow rad="1016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Andere opl.</c:v>
                </c:pt>
                <c:pt idx="1">
                  <c:v>Warmtenet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B-4CCA-B1F5-66BF390EF1F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F2D06-56D9-4498-BBD1-2DB14DFB54EB}" type="datetimeFigureOut">
              <a:rPr lang="nl-NL" smtClean="0"/>
              <a:t>14-7-2020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A0C98-5119-42B9-9DC5-9EC51CD6E7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8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C1943-76AF-4440-9DB4-BB76442FA6E7}" type="datetimeFigureOut">
              <a:rPr lang="en-US" smtClean="0"/>
              <a:t>14-Jul-20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A6659-772A-461A-BABA-8F2390CD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2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250257" y="3364006"/>
            <a:ext cx="9996679" cy="112486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32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8531257" y="5559709"/>
            <a:ext cx="3651315" cy="1432874"/>
          </a:xfrm>
          <a:prstGeom prst="rect">
            <a:avLst/>
          </a:prstGeom>
        </p:spPr>
        <p:txBody>
          <a:bodyPr anchor="t" anchorCtr="0"/>
          <a:lstStyle>
            <a:lvl1pPr algn="l">
              <a:defRPr sz="18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 dirty="0"/>
              <a:t>Auteurs</a:t>
            </a:r>
          </a:p>
        </p:txBody>
      </p:sp>
      <p:sp>
        <p:nvSpPr>
          <p:cNvPr id="26" name="Tijdelijke aanduiding voor titel 1"/>
          <p:cNvSpPr>
            <a:spLocks noGrp="1"/>
          </p:cNvSpPr>
          <p:nvPr>
            <p:ph type="title"/>
          </p:nvPr>
        </p:nvSpPr>
        <p:spPr>
          <a:xfrm>
            <a:off x="221387" y="1911927"/>
            <a:ext cx="10025549" cy="1275973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>
              <a:defRPr sz="4400" b="1" i="0" baseline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388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57C242-F93E-4C8E-BCE2-73F08729F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1E8733F-9B30-4680-ABF5-C82AC7380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57C242-F93E-4C8E-BCE2-73F08729F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1E8733F-9B30-4680-ABF5-C82AC7380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38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539931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4" name="Tijdelijke aanduiding voor titel 1"/>
          <p:cNvSpPr>
            <a:spLocks noGrp="1"/>
          </p:cNvSpPr>
          <p:nvPr>
            <p:ph type="title"/>
          </p:nvPr>
        </p:nvSpPr>
        <p:spPr>
          <a:xfrm>
            <a:off x="221387" y="1911927"/>
            <a:ext cx="10025549" cy="1275974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>
              <a:defRPr sz="44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250257" y="3364007"/>
            <a:ext cx="9996679" cy="1133178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32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24CF8CAE-FED3-412E-85BA-20B55241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1257" y="5559709"/>
            <a:ext cx="3651315" cy="1432874"/>
          </a:xfrm>
          <a:prstGeom prst="rect">
            <a:avLst/>
          </a:prstGeom>
        </p:spPr>
        <p:txBody>
          <a:bodyPr anchor="t" anchorCtr="0"/>
          <a:lstStyle>
            <a:lvl1pPr algn="l">
              <a:defRPr sz="18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 dirty="0"/>
              <a:t>Auteurs</a:t>
            </a:r>
          </a:p>
        </p:txBody>
      </p:sp>
    </p:spTree>
    <p:extLst>
      <p:ext uri="{BB962C8B-B14F-4D97-AF65-F5344CB8AC3E}">
        <p14:creationId xmlns:p14="http://schemas.microsoft.com/office/powerpoint/2010/main" val="405444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8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557464" y="301823"/>
            <a:ext cx="11083674" cy="10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endParaRPr lang="en-US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449388"/>
            <a:ext cx="10874375" cy="48593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  <a:lvl2pPr>
              <a:defRPr sz="24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2pPr>
            <a:lvl3pPr>
              <a:defRPr sz="20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3pPr>
            <a:lvl4pPr>
              <a:defRPr sz="2400">
                <a:latin typeface="Franklin Gothic Book" panose="020B05030201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  <a:endParaRPr lang="en-US" dirty="0"/>
          </a:p>
        </p:txBody>
      </p:sp>
      <p:sp>
        <p:nvSpPr>
          <p:cNvPr id="4" name="Tijdelijke aanduiding voor datum 4"/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36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/>
          <p:cNvSpPr>
            <a:spLocks noGrp="1"/>
          </p:cNvSpPr>
          <p:nvPr>
            <p:ph type="title"/>
          </p:nvPr>
        </p:nvSpPr>
        <p:spPr>
          <a:xfrm>
            <a:off x="557464" y="301823"/>
            <a:ext cx="11083674" cy="10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/>
          </p:nvPr>
        </p:nvSpPr>
        <p:spPr>
          <a:xfrm>
            <a:off x="6203950" y="1449388"/>
            <a:ext cx="5329238" cy="48593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D5064"/>
                </a:solidFill>
                <a:latin typeface="Graphik" charset="0"/>
                <a:ea typeface="Graphik" charset="0"/>
                <a:cs typeface="Graphik" charset="0"/>
              </a:defRPr>
            </a:lvl1pPr>
          </a:lstStyle>
          <a:p>
            <a:endParaRPr lang="en-US"/>
          </a:p>
        </p:txBody>
      </p:sp>
      <p:sp>
        <p:nvSpPr>
          <p:cNvPr id="9" name="Tijdelijke aanduiding voor tekst 12">
            <a:extLst>
              <a:ext uri="{FF2B5EF4-FFF2-40B4-BE49-F238E27FC236}">
                <a16:creationId xmlns:a16="http://schemas.microsoft.com/office/drawing/2014/main" id="{B25F246F-05AE-4360-BDA9-B131ED4CA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4" y="1449388"/>
            <a:ext cx="5329236" cy="48593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  <a:lvl2pPr>
              <a:defRPr sz="24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2pPr>
            <a:lvl3pPr>
              <a:defRPr sz="20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3pPr>
            <a:lvl4pPr>
              <a:defRPr sz="2400">
                <a:latin typeface="Franklin Gothic Book" panose="020B05030201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  <a:endParaRPr lang="en-US" dirty="0"/>
          </a:p>
        </p:txBody>
      </p:sp>
      <p:sp>
        <p:nvSpPr>
          <p:cNvPr id="10" name="Tijdelijke aanduiding voor datum 4">
            <a:extLst>
              <a:ext uri="{FF2B5EF4-FFF2-40B4-BE49-F238E27FC236}">
                <a16:creationId xmlns:a16="http://schemas.microsoft.com/office/drawing/2014/main" id="{A305955C-C99E-4D29-A25B-40888E137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3F1448AB-EB90-4285-B80F-ED4CD82D8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8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grafiek 21"/>
          <p:cNvSpPr>
            <a:spLocks noGrp="1"/>
          </p:cNvSpPr>
          <p:nvPr>
            <p:ph type="chart" sz="quarter" idx="11"/>
          </p:nvPr>
        </p:nvSpPr>
        <p:spPr>
          <a:xfrm>
            <a:off x="6203949" y="1449387"/>
            <a:ext cx="5329239" cy="485933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0E9DF482-5AD3-4AEB-A10B-3CE856F7FD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4" y="1449388"/>
            <a:ext cx="5329236" cy="48593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  <a:lvl2pPr>
              <a:defRPr sz="24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2pPr>
            <a:lvl3pPr>
              <a:defRPr sz="20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3pPr>
            <a:lvl4pPr>
              <a:defRPr sz="2400">
                <a:latin typeface="Franklin Gothic Book" panose="020B05030201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  <a:endParaRPr lang="en-US" dirty="0"/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BA504B44-DD63-4C41-A899-1CA07A4C3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49A4201-9AB0-4901-AEEA-18331BBF0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B0C07552-9AFD-4486-906D-18296534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64" y="301823"/>
            <a:ext cx="11083674" cy="10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81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1"/>
          </p:nvPr>
        </p:nvSpPr>
        <p:spPr>
          <a:xfrm>
            <a:off x="6203950" y="1449388"/>
            <a:ext cx="5329238" cy="48593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933642E5-3406-4794-9832-E70BE455EA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449388"/>
            <a:ext cx="5329237" cy="48593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  <a:lvl2pPr>
              <a:defRPr sz="24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2pPr>
            <a:lvl3pPr>
              <a:defRPr sz="20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3pPr>
            <a:lvl4pPr>
              <a:defRPr sz="2400">
                <a:latin typeface="Franklin Gothic Book" panose="020B05030201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  <a:endParaRPr lang="en-US" dirty="0"/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2F62BB84-7EF9-42E9-91A0-4A789EAD8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38C4638A-D46D-439B-B0A7-9297F83C7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F2445BB7-6CBB-413F-B894-0707E2DB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64" y="301823"/>
            <a:ext cx="11083674" cy="10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3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chtergrond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618514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Achtergrondafbeelding</a:t>
            </a:r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2F62BB84-7EF9-42E9-91A0-4A789EAD8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1091" y="6521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38C4638A-D46D-439B-B0A7-9297F83C7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3245" y="6521973"/>
            <a:ext cx="109665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fld id="{5BFD0835-71C8-40AB-8FEC-5977E13094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F2445BB7-6CBB-413F-B894-0707E2DB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64" y="301823"/>
            <a:ext cx="8912389" cy="10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 b="1" i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zonder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250257" y="3364006"/>
            <a:ext cx="9996679" cy="112486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3200" b="0" i="0">
                <a:solidFill>
                  <a:srgbClr val="3D5064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8531257" y="5559709"/>
            <a:ext cx="3651315" cy="1432874"/>
          </a:xfrm>
          <a:prstGeom prst="rect">
            <a:avLst/>
          </a:prstGeom>
        </p:spPr>
        <p:txBody>
          <a:bodyPr anchor="t" anchorCtr="0"/>
          <a:lstStyle>
            <a:lvl1pPr algn="l">
              <a:defRPr sz="1800" b="0" i="0">
                <a:solidFill>
                  <a:schemeClr val="bg1"/>
                </a:solidFill>
                <a:latin typeface="Graphik Regular" panose="020B0503030202060203" pitchFamily="34" charset="0"/>
                <a:ea typeface="Graphik Regular" panose="020B0503030202060203" pitchFamily="34" charset="0"/>
                <a:cs typeface="Graphik Regular" panose="020B0503030202060203" pitchFamily="34" charset="0"/>
              </a:defRPr>
            </a:lvl1pPr>
          </a:lstStyle>
          <a:p>
            <a:pPr lvl="0"/>
            <a:r>
              <a:rPr lang="nl-NL" dirty="0"/>
              <a:t>Auteurs</a:t>
            </a:r>
          </a:p>
        </p:txBody>
      </p:sp>
      <p:sp>
        <p:nvSpPr>
          <p:cNvPr id="26" name="Tijdelijke aanduiding voor titel 1"/>
          <p:cNvSpPr>
            <a:spLocks noGrp="1"/>
          </p:cNvSpPr>
          <p:nvPr>
            <p:ph type="title"/>
          </p:nvPr>
        </p:nvSpPr>
        <p:spPr>
          <a:xfrm>
            <a:off x="221387" y="1911927"/>
            <a:ext cx="10025549" cy="1275973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>
              <a:defRPr sz="4400" b="1" i="0" baseline="0">
                <a:solidFill>
                  <a:srgbClr val="3D5064"/>
                </a:solidFill>
                <a:latin typeface="Graphik Semibold" charset="0"/>
                <a:ea typeface="Graphik Semibold" charset="0"/>
                <a:cs typeface="Graphik Semibold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538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5406081"/>
            <a:ext cx="12192000" cy="1451920"/>
          </a:xfrm>
          <a:prstGeom prst="rect">
            <a:avLst/>
          </a:prstGeom>
          <a:solidFill>
            <a:srgbClr val="7FB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Rechte verbindingslijn 6"/>
          <p:cNvCxnSpPr>
            <a:cxnSpLocks/>
          </p:cNvCxnSpPr>
          <p:nvPr userDrawn="1"/>
        </p:nvCxnSpPr>
        <p:spPr>
          <a:xfrm>
            <a:off x="356136" y="3214842"/>
            <a:ext cx="9909654" cy="912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8" y="5458260"/>
            <a:ext cx="5402195" cy="1347562"/>
          </a:xfrm>
          <a:prstGeom prst="rect">
            <a:avLst/>
          </a:prstGeom>
        </p:spPr>
      </p:pic>
      <p:cxnSp>
        <p:nvCxnSpPr>
          <p:cNvPr id="8" name="Rechte verbindingslijn 7"/>
          <p:cNvCxnSpPr>
            <a:cxnSpLocks/>
          </p:cNvCxnSpPr>
          <p:nvPr userDrawn="1"/>
        </p:nvCxnSpPr>
        <p:spPr>
          <a:xfrm>
            <a:off x="8267306" y="5406081"/>
            <a:ext cx="0" cy="14519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8" r:id="rId3"/>
  </p:sldLayoutIdLst>
  <p:hf hdr="0" ftr="0"/>
  <p:txStyles>
    <p:titleStyle>
      <a:lvl1pPr algn="l" defTabSz="685800" rtl="0" eaLnBrk="1" latinLnBrk="0" hangingPunct="1">
        <a:lnSpc>
          <a:spcPts val="432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ts val="2000"/>
        </a:lnSpc>
        <a:spcBef>
          <a:spcPts val="0"/>
        </a:spcBef>
        <a:buClr>
          <a:schemeClr val="accent3"/>
        </a:buClr>
        <a:buSzPct val="7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FE80355-4D22-4EAC-AEF6-51C5C74ACC3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710732"/>
            <a:ext cx="12192000" cy="0"/>
          </a:xfrm>
          <a:prstGeom prst="line">
            <a:avLst/>
          </a:prstGeom>
          <a:ln w="298450">
            <a:solidFill>
              <a:srgbClr val="7FBA2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38"/>
          <a:stretch/>
        </p:blipFill>
        <p:spPr>
          <a:xfrm>
            <a:off x="167302" y="6552959"/>
            <a:ext cx="1544113" cy="280261"/>
          </a:xfrm>
          <a:prstGeom prst="rect">
            <a:avLst/>
          </a:prstGeom>
        </p:spPr>
      </p:pic>
      <p:cxnSp>
        <p:nvCxnSpPr>
          <p:cNvPr id="9" name="Rechte verbindingslijn 8"/>
          <p:cNvCxnSpPr>
            <a:cxnSpLocks/>
          </p:cNvCxnSpPr>
          <p:nvPr userDrawn="1"/>
        </p:nvCxnSpPr>
        <p:spPr>
          <a:xfrm>
            <a:off x="345440" y="-10160"/>
            <a:ext cx="0" cy="1188000"/>
          </a:xfrm>
          <a:prstGeom prst="line">
            <a:avLst/>
          </a:prstGeom>
          <a:ln w="298450">
            <a:solidFill>
              <a:srgbClr val="7FBA2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>
            <a:cxnSpLocks/>
          </p:cNvCxnSpPr>
          <p:nvPr userDrawn="1"/>
        </p:nvCxnSpPr>
        <p:spPr>
          <a:xfrm>
            <a:off x="10853852" y="6552959"/>
            <a:ext cx="0" cy="3050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5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63" r:id="rId5"/>
    <p:sldLayoutId id="2147483666" r:id="rId6"/>
    <p:sldLayoutId id="2147483667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347" userDrawn="1">
          <p15:clr>
            <a:srgbClr val="F26B43"/>
          </p15:clr>
        </p15:guide>
        <p15:guide id="5" pos="7265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orient="horz" pos="84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BB2F2D38-0DED-4884-9FDB-3C77E6E45D5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710732"/>
            <a:ext cx="12192000" cy="0"/>
          </a:xfrm>
          <a:prstGeom prst="line">
            <a:avLst/>
          </a:prstGeom>
          <a:ln w="298450">
            <a:solidFill>
              <a:srgbClr val="7FBA26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AEABE2-774E-4F1A-B729-B70D38176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38"/>
          <a:stretch/>
        </p:blipFill>
        <p:spPr>
          <a:xfrm>
            <a:off x="167302" y="6552959"/>
            <a:ext cx="1544113" cy="280261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B2DD2DB-4C74-4975-B054-D09E55C41AB2}"/>
              </a:ext>
            </a:extLst>
          </p:cNvPr>
          <p:cNvCxnSpPr>
            <a:cxnSpLocks/>
          </p:cNvCxnSpPr>
          <p:nvPr userDrawn="1"/>
        </p:nvCxnSpPr>
        <p:spPr>
          <a:xfrm>
            <a:off x="10853852" y="6552959"/>
            <a:ext cx="0" cy="3050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18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09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My Drive\1. Projecten\GV19091-GUT-Bronnenpotentie stad Utrecht\2. Projectuitvoering\2.2 Afbeeldingen\2.2.2 Foto's\dom-895938_1920.jpg">
            <a:extLst>
              <a:ext uri="{FF2B5EF4-FFF2-40B4-BE49-F238E27FC236}">
                <a16:creationId xmlns:a16="http://schemas.microsoft.com/office/drawing/2014/main" id="{FDA31787-C656-4966-AA24-71386342C496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588" r="13" b="23046"/>
          <a:stretch/>
        </p:blipFill>
        <p:spPr bwMode="auto">
          <a:xfrm>
            <a:off x="2" y="-198783"/>
            <a:ext cx="12191998" cy="5612296"/>
          </a:xfrm>
          <a:prstGeom prst="rect">
            <a:avLst/>
          </a:prstGeom>
          <a:gradFill flip="none" rotWithShape="1">
            <a:gsLst>
              <a:gs pos="46000">
                <a:schemeClr val="tx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50257" y="4555358"/>
            <a:ext cx="9996679" cy="572103"/>
          </a:xfrm>
        </p:spPr>
        <p:txBody>
          <a:bodyPr anchor="ctr"/>
          <a:lstStyle/>
          <a:p>
            <a:r>
              <a:rPr lang="en-US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Energie</a:t>
            </a:r>
            <a:r>
              <a:rPr lang="en-US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-U | Webinar </a:t>
            </a:r>
            <a:r>
              <a:rPr lang="en-US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Buurtwarmte</a:t>
            </a:r>
            <a:endParaRPr lang="en-US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531257" y="5355560"/>
            <a:ext cx="3651315" cy="143287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dirty="0"/>
              <a:t>Daniël De Greef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algn="r"/>
            <a:r>
              <a:rPr lang="en-US" i="1" dirty="0"/>
              <a:t>14-07-2020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387" y="3124471"/>
            <a:ext cx="10025549" cy="1275973"/>
          </a:xfrm>
        </p:spPr>
        <p:txBody>
          <a:bodyPr anchor="ctr"/>
          <a:lstStyle/>
          <a:p>
            <a:r>
              <a:rPr lang="nl-N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Hernieuwbare warmtebronnen in de gemeente Utrecht</a:t>
            </a:r>
            <a:endParaRPr lang="en-US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B4153-2B86-4DC3-A4C2-8A413111D1BB}"/>
              </a:ext>
            </a:extLst>
          </p:cNvPr>
          <p:cNvSpPr/>
          <p:nvPr/>
        </p:nvSpPr>
        <p:spPr>
          <a:xfrm>
            <a:off x="9428" y="4841410"/>
            <a:ext cx="12191998" cy="572103"/>
          </a:xfrm>
          <a:prstGeom prst="rect">
            <a:avLst/>
          </a:prstGeom>
          <a:gradFill>
            <a:gsLst>
              <a:gs pos="38000">
                <a:srgbClr val="B6D3EE">
                  <a:alpha val="0"/>
                </a:srgbClr>
              </a:gs>
              <a:gs pos="100000">
                <a:srgbClr val="7FBA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866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5AA27A-0FF4-48B8-B949-4C7EFC53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4875" y="226776"/>
            <a:ext cx="7204883" cy="6160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A5D01-64BE-4D5E-8655-3A0723E2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Collectieve warmtebronnen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98A06-E4CA-4E5B-A340-49755A5D4B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9FB7-3D6A-4227-9F77-64DDD66AC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DC7575-AB48-424A-B789-02A0BB75D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Restwarmte en </a:t>
            </a:r>
            <a:r>
              <a:rPr lang="nl-NL" dirty="0" err="1"/>
              <a:t>biowarmte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734D82-00C5-48A6-AEC7-8D59CC71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236" y="2072364"/>
            <a:ext cx="2417474" cy="42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6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3869-8415-43C9-9A7F-CCDC4A5B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Menukaart</a:t>
            </a:r>
            <a:r>
              <a:rPr lang="en-US" dirty="0"/>
              <a:t>’ </a:t>
            </a:r>
            <a:r>
              <a:rPr lang="en-US" dirty="0" err="1"/>
              <a:t>bronopties</a:t>
            </a:r>
            <a:r>
              <a:rPr lang="en-US" dirty="0"/>
              <a:t> per </a:t>
            </a:r>
            <a:r>
              <a:rPr lang="en-US" dirty="0" err="1"/>
              <a:t>buurt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95BE8-6412-42EA-AFFB-CEF6A0AE1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4" y="4476450"/>
            <a:ext cx="10771186" cy="2016125"/>
          </a:xfrm>
        </p:spPr>
        <p:txBody>
          <a:bodyPr anchor="ctr"/>
          <a:lstStyle/>
          <a:p>
            <a:r>
              <a:rPr lang="en-US" dirty="0" err="1"/>
              <a:t>Temperatuurmatch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elk </a:t>
            </a:r>
            <a:r>
              <a:rPr lang="en-US" dirty="0" err="1"/>
              <a:t>warmtevraag</a:t>
            </a:r>
            <a:r>
              <a:rPr lang="en-US" dirty="0"/>
              <a:t> segment</a:t>
            </a:r>
          </a:p>
          <a:p>
            <a:r>
              <a:rPr lang="en-US" dirty="0" err="1"/>
              <a:t>Tabel</a:t>
            </a:r>
            <a:r>
              <a:rPr lang="en-US" dirty="0"/>
              <a:t>: </a:t>
            </a:r>
            <a:r>
              <a:rPr lang="en-US" dirty="0" err="1"/>
              <a:t>enkel</a:t>
            </a:r>
            <a:r>
              <a:rPr lang="en-US" dirty="0"/>
              <a:t>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bronnen</a:t>
            </a:r>
            <a:r>
              <a:rPr lang="en-US" dirty="0"/>
              <a:t> </a:t>
            </a:r>
            <a:r>
              <a:rPr lang="en-US" dirty="0" err="1"/>
              <a:t>benoemd</a:t>
            </a:r>
            <a:r>
              <a:rPr lang="en-US" dirty="0"/>
              <a:t>. </a:t>
            </a:r>
            <a:r>
              <a:rPr lang="en-US" dirty="0" err="1"/>
              <a:t>Generiek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(</a:t>
            </a:r>
            <a:r>
              <a:rPr lang="en-US" dirty="0" err="1"/>
              <a:t>bijna</a:t>
            </a:r>
            <a:r>
              <a:rPr lang="en-US" dirty="0"/>
              <a:t>) </a:t>
            </a:r>
            <a:r>
              <a:rPr lang="en-US" dirty="0" err="1"/>
              <a:t>altijd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F71B3-8526-45EB-9107-DD173FB087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72F1B-E908-4365-BFE0-EE512F753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AF574-0AA7-4EC5-AD13-1EDA4EA37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179"/>
            <a:ext cx="12192000" cy="31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7A84-2F06-450A-B4F4-5B382E3B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Koppelen vraag en aanbod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BE05B-5A2F-4D00-B619-D469818A9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4" y="1449388"/>
            <a:ext cx="10982324" cy="485933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Er moet een match zijn (of gemaakt worden) wat betreft: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📌	</a:t>
            </a:r>
            <a:r>
              <a:rPr lang="nl-NL" sz="2400" dirty="0"/>
              <a:t>Locatie (lokaal gebruiken of transporteren)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🔋	</a:t>
            </a:r>
            <a:r>
              <a:rPr lang="nl-NL" sz="2400" dirty="0"/>
              <a:t>Hoeveelheid warmte (bronnen vergroten of vraag reduceren)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📅	</a:t>
            </a:r>
            <a:r>
              <a:rPr lang="nl-NL" sz="2400" dirty="0"/>
              <a:t>Tijd (opslag of piekvoorziening)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🌡	</a:t>
            </a:r>
            <a:r>
              <a:rPr lang="nl-NL" sz="2400" dirty="0"/>
              <a:t>Temperatuur (collectieve warmtepomp of isolatie gebouwen)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5CC7-B71F-46BE-916A-1947E9522F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1A55-0960-42FE-B884-4B516891A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4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F1A2-1C43-409C-B69B-971932CA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Individuele oplossingen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62453-DCD7-406C-84D1-285FA01702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4" y="1449388"/>
            <a:ext cx="10982324" cy="4859337"/>
          </a:xfrm>
        </p:spPr>
        <p:txBody>
          <a:bodyPr/>
          <a:lstStyle/>
          <a:p>
            <a:r>
              <a:rPr lang="nl-NL" dirty="0"/>
              <a:t>Warmtepomp</a:t>
            </a:r>
          </a:p>
          <a:p>
            <a:pPr lvl="1"/>
            <a:r>
              <a:rPr lang="nl-NL" dirty="0"/>
              <a:t>Lucht/lucht</a:t>
            </a:r>
          </a:p>
          <a:p>
            <a:pPr lvl="1"/>
            <a:r>
              <a:rPr lang="nl-NL" dirty="0"/>
              <a:t>Lucht/water</a:t>
            </a:r>
          </a:p>
          <a:p>
            <a:pPr lvl="1"/>
            <a:r>
              <a:rPr lang="nl-NL" dirty="0"/>
              <a:t>Bodem/water</a:t>
            </a:r>
          </a:p>
          <a:p>
            <a:pPr lvl="1"/>
            <a:r>
              <a:rPr lang="nl-NL" dirty="0"/>
              <a:t>Water/water</a:t>
            </a:r>
          </a:p>
          <a:p>
            <a:r>
              <a:rPr lang="nl-NL" dirty="0"/>
              <a:t>Ketel op duurzaam gas</a:t>
            </a:r>
          </a:p>
          <a:p>
            <a:pPr lvl="1"/>
            <a:r>
              <a:rPr lang="nl-NL" dirty="0"/>
              <a:t>Groen gas</a:t>
            </a:r>
          </a:p>
          <a:p>
            <a:pPr lvl="1"/>
            <a:r>
              <a:rPr lang="nl-NL" dirty="0"/>
              <a:t>Waterstofgas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D2972-037B-45D8-9663-8919175610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EC26-0467-43A2-A056-8733E5F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7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483B-22F3-4638-A32B-18DC374C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studie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BD332-4EA1-4425-BAEA-76CF7268AE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Rapportage</a:t>
            </a:r>
          </a:p>
          <a:p>
            <a:r>
              <a:rPr lang="nl-NL" dirty="0"/>
              <a:t>Kaarten en kaart-data</a:t>
            </a:r>
          </a:p>
          <a:p>
            <a:r>
              <a:rPr lang="nl-NL" dirty="0"/>
              <a:t>Bronoverzicht (tabel)</a:t>
            </a:r>
          </a:p>
          <a:p>
            <a:r>
              <a:rPr lang="nl-NL" dirty="0"/>
              <a:t>Menukaart per buurt</a:t>
            </a:r>
          </a:p>
          <a:p>
            <a:r>
              <a:rPr lang="nl-NL" dirty="0"/>
              <a:t>Sturingsmatrix warmtebronnen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DB30C-6EB4-4BF5-B870-21240AC5D6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20EF6-5CC8-4667-91EC-700F7E85B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5CE3A-1C99-4B2C-8C1F-891435F31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725" y="1192209"/>
            <a:ext cx="6105669" cy="48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0200-7149-44C9-8AA5-33F5D2EF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neemt het initiatief?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C7F32-54D3-4C89-8E83-149C73A97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Gemeente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Of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Jullie?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B7871-72B0-496A-A482-70DF5398C5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1457-6EB4-4583-9A7A-DED79796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2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EFA0-17E9-4271-BA59-6BC7DBCD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samenvatten…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73FF3C-5DBC-45F9-A218-00DAB1067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/>
              <a:t>Warmtenet moet verduurzamen</a:t>
            </a:r>
          </a:p>
          <a:p>
            <a:pPr>
              <a:lnSpc>
                <a:spcPct val="100000"/>
              </a:lnSpc>
            </a:pPr>
            <a:r>
              <a:rPr lang="nl-NL" dirty="0"/>
              <a:t>Afhankelijk van beschikbare bronnen zal warmtenet uitbreiden of inkrimpen</a:t>
            </a:r>
          </a:p>
          <a:p>
            <a:pPr>
              <a:lnSpc>
                <a:spcPct val="100000"/>
              </a:lnSpc>
            </a:pPr>
            <a:r>
              <a:rPr lang="nl-NL" dirty="0"/>
              <a:t>Andere delen gemeenten moeten andere oplossing krijgen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Nieuwe collectieve systemen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Individuele oplossingen</a:t>
            </a:r>
          </a:p>
          <a:p>
            <a:pPr>
              <a:lnSpc>
                <a:spcPct val="100000"/>
              </a:lnSpc>
            </a:pPr>
            <a:r>
              <a:rPr lang="nl-NL" dirty="0"/>
              <a:t>Gemeente is blij met alle initiatieven vanuit bewoners!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5AA28-A7D0-42E4-9FDA-DB5AF5BFED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F88C1-F60E-4B5A-8FFA-FFE7AB890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4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FDC86-A3AF-4382-B8D7-642E74A9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5A834D7-FF7B-4828-A29B-7E357AAAD546}"/>
              </a:ext>
            </a:extLst>
          </p:cNvPr>
          <p:cNvSpPr txBox="1">
            <a:spLocks/>
          </p:cNvSpPr>
          <p:nvPr/>
        </p:nvSpPr>
        <p:spPr>
          <a:xfrm>
            <a:off x="1083226" y="216171"/>
            <a:ext cx="10025549" cy="1275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ln w="19050">
                  <a:noFill/>
                </a:ln>
                <a:solidFill>
                  <a:schemeClr val="bg1"/>
                </a:solidFill>
                <a:latin typeface="Graphik Medium" panose="020B0603030202060203" pitchFamily="34" charset="0"/>
              </a:rPr>
              <a:t>Dank voor uw aandacht!</a:t>
            </a:r>
            <a:endParaRPr lang="en-US" dirty="0">
              <a:ln w="19050">
                <a:noFill/>
              </a:ln>
              <a:solidFill>
                <a:schemeClr val="bg1"/>
              </a:solidFill>
              <a:latin typeface="Graphik Medium" panose="020B06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F873E-D886-4BD9-AF6F-7323D0A8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Colofon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contactgegevens</a:t>
            </a:r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6A8FF-E307-4CED-A1F6-61E0FC34D7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3CDC1-E8FB-4B77-8F3A-52C700F5E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3F8A387-787A-4A7C-86E6-A416FCAE2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396442"/>
              </p:ext>
            </p:extLst>
          </p:nvPr>
        </p:nvGraphicFramePr>
        <p:xfrm>
          <a:off x="775493" y="1374969"/>
          <a:ext cx="10641014" cy="459720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24957">
                  <a:extLst>
                    <a:ext uri="{9D8B030D-6E8A-4147-A177-3AD203B41FA5}">
                      <a16:colId xmlns:a16="http://schemas.microsoft.com/office/drawing/2014/main" val="407820842"/>
                    </a:ext>
                  </a:extLst>
                </a:gridCol>
                <a:gridCol w="7816057">
                  <a:extLst>
                    <a:ext uri="{9D8B030D-6E8A-4147-A177-3AD203B41FA5}">
                      <a16:colId xmlns:a16="http://schemas.microsoft.com/office/drawing/2014/main" val="3196659966"/>
                    </a:ext>
                  </a:extLst>
                </a:gridCol>
              </a:tblGrid>
              <a:tr h="98511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Kenmerk</a:t>
                      </a:r>
                      <a:r>
                        <a:rPr lang="en-US" sz="2000" b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onderzoek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GV19091-GUT-R02-Hernieuwbare </a:t>
                      </a:r>
                      <a:r>
                        <a:rPr lang="en-US" sz="2000" i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warmtebronnen</a:t>
                      </a:r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 Utrecht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833935"/>
                  </a:ext>
                </a:extLst>
              </a:tr>
              <a:tr h="54728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Klantorganisatie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Gemeente</a:t>
                      </a:r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 Utrecht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7758"/>
                  </a:ext>
                </a:extLst>
              </a:tr>
              <a:tr h="54728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Opdrachtgever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Vera </a:t>
                      </a:r>
                      <a:r>
                        <a:rPr lang="en-US" sz="2000" i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Haaksma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433534"/>
                  </a:ext>
                </a:extLst>
              </a:tr>
              <a:tr h="54728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Uitvoerende</a:t>
                      </a:r>
                      <a:r>
                        <a:rPr lang="en-US" sz="2000" b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partij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Greenvis</a:t>
                      </a:r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 B.V.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355173"/>
                  </a:ext>
                </a:extLst>
              </a:tr>
              <a:tr h="54728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Datum webinar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14/07/2020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791674"/>
                  </a:ext>
                </a:extLst>
              </a:tr>
              <a:tr h="142294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Contactgegevens</a:t>
                      </a:r>
                      <a:endParaRPr lang="nl-NL" sz="2000" b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Daniël De Greef</a:t>
                      </a:r>
                    </a:p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0628 797 383</a:t>
                      </a:r>
                    </a:p>
                    <a:p>
                      <a:r>
                        <a:rPr lang="en-US" sz="2000" i="1" dirty="0">
                          <a:solidFill>
                            <a:srgbClr val="3D5064"/>
                          </a:solidFill>
                          <a:latin typeface="Graphik Regular" panose="020B0503030202060203" pitchFamily="34" charset="0"/>
                        </a:rPr>
                        <a:t>Daniel.de.greef@greenvis.nl</a:t>
                      </a:r>
                      <a:endParaRPr lang="nl-NL" sz="2000" i="1" dirty="0">
                        <a:solidFill>
                          <a:srgbClr val="3D5064"/>
                        </a:solidFill>
                        <a:latin typeface="Graphik Regular" panose="020B050303020206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FBA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2284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61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CDC1-7183-49E1-877F-F6388523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64" y="2915322"/>
            <a:ext cx="11083674" cy="1027356"/>
          </a:xfrm>
        </p:spPr>
        <p:txBody>
          <a:bodyPr anchor="ctr">
            <a:normAutofit/>
          </a:bodyPr>
          <a:lstStyle/>
          <a:p>
            <a:pPr algn="ctr"/>
            <a:r>
              <a:rPr lang="nl-NL" dirty="0" err="1"/>
              <a:t>Backup</a:t>
            </a:r>
            <a:r>
              <a:rPr lang="nl-NL" dirty="0"/>
              <a:t> slides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5C347-F46A-4AB5-9DFA-2AD27525AC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689C6-0A3E-42B2-85AB-57CE88680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FDC86-A3AF-4382-B8D7-642E74A9B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5A834D7-FF7B-4828-A29B-7E357AAAD546}"/>
              </a:ext>
            </a:extLst>
          </p:cNvPr>
          <p:cNvSpPr txBox="1">
            <a:spLocks/>
          </p:cNvSpPr>
          <p:nvPr/>
        </p:nvSpPr>
        <p:spPr>
          <a:xfrm>
            <a:off x="0" y="139971"/>
            <a:ext cx="2917274" cy="79982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>
                <a:ln w="19050"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Graphik Medium" panose="020B0603030202060203" pitchFamily="34" charset="0"/>
              </a:rPr>
              <a:t>Greenvis</a:t>
            </a:r>
            <a:endParaRPr lang="en-US" dirty="0">
              <a:ln w="19050">
                <a:noFill/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Graphik Medium" panose="020B0603030202060203" pitchFamily="34" charset="0"/>
            </a:endParaRPr>
          </a:p>
        </p:txBody>
      </p:sp>
      <p:pic>
        <p:nvPicPr>
          <p:cNvPr id="5" name="Google Shape;116;p5">
            <a:extLst>
              <a:ext uri="{FF2B5EF4-FFF2-40B4-BE49-F238E27FC236}">
                <a16:creationId xmlns:a16="http://schemas.microsoft.com/office/drawing/2014/main" id="{6A89CE98-0B7E-48B0-AA8B-A1B2BB4D2A06}"/>
              </a:ext>
            </a:extLst>
          </p:cNvPr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24250" y="-115688"/>
            <a:ext cx="8820150" cy="24955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Google Shape;117;p5">
            <a:extLst>
              <a:ext uri="{FF2B5EF4-FFF2-40B4-BE49-F238E27FC236}">
                <a16:creationId xmlns:a16="http://schemas.microsoft.com/office/drawing/2014/main" id="{624CE35D-AE5F-4180-88D6-9198C61B9B3C}"/>
              </a:ext>
            </a:extLst>
          </p:cNvPr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498047" y="5054600"/>
            <a:ext cx="5846353" cy="19190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701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CA72-7CC7-4450-A213-309DC175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Perspectief van de gemeente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0365D-436B-4091-8637-4CA363A8A8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A8F6F-7680-4A58-966E-2D5542A92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CC09E9E-E6EA-456B-AE42-B764CEEF4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367410"/>
              </p:ext>
            </p:extLst>
          </p:nvPr>
        </p:nvGraphicFramePr>
        <p:xfrm>
          <a:off x="811315" y="1813560"/>
          <a:ext cx="3259188" cy="38404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59188">
                  <a:extLst>
                    <a:ext uri="{9D8B030D-6E8A-4147-A177-3AD203B41FA5}">
                      <a16:colId xmlns:a16="http://schemas.microsoft.com/office/drawing/2014/main" val="657170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Transitievisie Warmte</a:t>
                      </a:r>
                    </a:p>
                    <a:p>
                      <a:endParaRPr lang="nl-NL" sz="20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85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Niveau gemeente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Tijdspad 2050 aardgasvrij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Startwijken voor 2030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Eind 2021 versie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73566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64AB2099-1220-4370-9A82-D9CFD98E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056723"/>
              </p:ext>
            </p:extLst>
          </p:nvPr>
        </p:nvGraphicFramePr>
        <p:xfrm>
          <a:off x="4466406" y="1813560"/>
          <a:ext cx="3259188" cy="4145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59188">
                  <a:extLst>
                    <a:ext uri="{9D8B030D-6E8A-4147-A177-3AD203B41FA5}">
                      <a16:colId xmlns:a16="http://schemas.microsoft.com/office/drawing/2014/main" val="657170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Regionale energie-strategie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85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Niveau regio = 16 gemeenten rondom Utrecht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Ook elektriciteit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Afstemming over bronnen, ruimte en transport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Juli 2021 versie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73566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F745D62F-8AEB-42EB-90F4-2AD0DC4A8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574857"/>
              </p:ext>
            </p:extLst>
          </p:nvPr>
        </p:nvGraphicFramePr>
        <p:xfrm>
          <a:off x="8121497" y="1813560"/>
          <a:ext cx="3259188" cy="3230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59188">
                  <a:extLst>
                    <a:ext uri="{9D8B030D-6E8A-4147-A177-3AD203B41FA5}">
                      <a16:colId xmlns:a16="http://schemas.microsoft.com/office/drawing/2014/main" val="657170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Ambitie gemeente Utrecht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85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Niveau gemeente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‘Zo snel mogelijk klimaatneutraal’</a:t>
                      </a:r>
                    </a:p>
                    <a:p>
                      <a:pPr marL="457200" indent="-45720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Slim besparen</a:t>
                      </a:r>
                    </a:p>
                    <a:p>
                      <a:pPr marL="457200" indent="-45720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Duurzaam opwekken</a:t>
                      </a:r>
                    </a:p>
                    <a:p>
                      <a:pPr marL="457200" indent="-45720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Van het aardgas 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73566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E78FA86-0CE5-48E5-A3DA-86E95845F979}"/>
              </a:ext>
            </a:extLst>
          </p:cNvPr>
          <p:cNvSpPr txBox="1"/>
          <p:nvPr/>
        </p:nvSpPr>
        <p:spPr>
          <a:xfrm>
            <a:off x="811315" y="1329179"/>
            <a:ext cx="691427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Opgaven vanuit het rijk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E66FD-246A-4EC2-88B9-B7AADF6C4A25}"/>
              </a:ext>
            </a:extLst>
          </p:cNvPr>
          <p:cNvSpPr txBox="1"/>
          <p:nvPr/>
        </p:nvSpPr>
        <p:spPr>
          <a:xfrm>
            <a:off x="8121497" y="1329179"/>
            <a:ext cx="32591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Eigen ambitie</a:t>
            </a:r>
          </a:p>
        </p:txBody>
      </p:sp>
    </p:spTree>
    <p:extLst>
      <p:ext uri="{BB962C8B-B14F-4D97-AF65-F5344CB8AC3E}">
        <p14:creationId xmlns:p14="http://schemas.microsoft.com/office/powerpoint/2010/main" val="43321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E767B-371F-4B4B-98AF-66ECD275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Warmte-analyse Greenvis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CED0-051E-45E1-8A43-1FA25E4A4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Collectieve warmtebronnen</a:t>
            </a:r>
          </a:p>
          <a:p>
            <a:pPr lvl="1"/>
            <a:r>
              <a:rPr lang="nl-NL" dirty="0"/>
              <a:t>Welke?</a:t>
            </a:r>
          </a:p>
          <a:p>
            <a:pPr lvl="1"/>
            <a:r>
              <a:rPr lang="nl-NL" dirty="0"/>
              <a:t>Waar?</a:t>
            </a:r>
          </a:p>
          <a:p>
            <a:pPr lvl="1"/>
            <a:r>
              <a:rPr lang="nl-NL" dirty="0"/>
              <a:t>Eigenschappen?</a:t>
            </a:r>
          </a:p>
          <a:p>
            <a:pPr lvl="1"/>
            <a:r>
              <a:rPr lang="nl-NL" dirty="0"/>
              <a:t>Wanneer?</a:t>
            </a:r>
          </a:p>
          <a:p>
            <a:r>
              <a:rPr lang="nl-NL" dirty="0"/>
              <a:t>Analyse koppeling warmtevraag en –bronnen</a:t>
            </a:r>
          </a:p>
          <a:p>
            <a:r>
              <a:rPr lang="nl-NL" dirty="0"/>
              <a:t>Rapportage openbaar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10C54-5110-42B5-B1DA-809B1FAF13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18731-61EF-45DD-BCBF-D8301216A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5DD2D3-8F48-4669-8636-662BE5FF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118" y="215719"/>
            <a:ext cx="4355616" cy="6162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67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64A564-C63C-4B09-BC94-4D0A4DCA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Huidige situatie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C437D-17B4-4D60-B127-11765869F2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82E6D-3E46-4547-916A-46A44FB13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D94EA-7678-49D3-954D-F8501B7E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-1"/>
            <a:ext cx="7972425" cy="656500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E874D28-1F0E-498C-B9C8-EEAD91BB0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537318"/>
              </p:ext>
            </p:extLst>
          </p:nvPr>
        </p:nvGraphicFramePr>
        <p:xfrm>
          <a:off x="156223" y="1631003"/>
          <a:ext cx="4168503" cy="4100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145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64A564-C63C-4B09-BC94-4D0A4DCA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Scenario’s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C437D-17B4-4D60-B127-11765869F2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82E6D-3E46-4547-916A-46A44FB13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D94EA-7678-49D3-954D-F8501B7E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0"/>
            <a:ext cx="7972425" cy="656500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E874D28-1F0E-498C-B9C8-EEAD91BB0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616882"/>
              </p:ext>
            </p:extLst>
          </p:nvPr>
        </p:nvGraphicFramePr>
        <p:xfrm>
          <a:off x="1114426" y="1329179"/>
          <a:ext cx="2309248" cy="227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rrow: Left 5">
            <a:extLst>
              <a:ext uri="{FF2B5EF4-FFF2-40B4-BE49-F238E27FC236}">
                <a16:creationId xmlns:a16="http://schemas.microsoft.com/office/drawing/2014/main" id="{3BCF4CB8-560D-4F6F-858E-1E83DCC0BFCE}"/>
              </a:ext>
            </a:extLst>
          </p:cNvPr>
          <p:cNvSpPr/>
          <p:nvPr/>
        </p:nvSpPr>
        <p:spPr>
          <a:xfrm rot="18000000">
            <a:off x="1275642" y="3648655"/>
            <a:ext cx="666750" cy="2762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1323C94D-74D2-4C81-A57E-41CDD1E33E0D}"/>
              </a:ext>
            </a:extLst>
          </p:cNvPr>
          <p:cNvSpPr/>
          <p:nvPr/>
        </p:nvSpPr>
        <p:spPr>
          <a:xfrm rot="14400000">
            <a:off x="2644137" y="3648655"/>
            <a:ext cx="666750" cy="2762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5C62DF7-3159-43C9-B630-DA85165205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328453"/>
              </p:ext>
            </p:extLst>
          </p:nvPr>
        </p:nvGraphicFramePr>
        <p:xfrm>
          <a:off x="79272" y="4144535"/>
          <a:ext cx="2309248" cy="227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E4DCB10-7912-439B-984E-666E57C67C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686139"/>
              </p:ext>
            </p:extLst>
          </p:nvPr>
        </p:nvGraphicFramePr>
        <p:xfrm>
          <a:off x="2477344" y="4144535"/>
          <a:ext cx="2309248" cy="227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2423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D85E-15EE-4056-8775-31A39E39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Andere oplossingen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7E18E-2F35-4AF4-92AE-B2364D052E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3BB49-CD45-4BBB-BB5C-0794CACD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25A34DA-A507-4599-B03B-40F5A7E31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626287"/>
              </p:ext>
            </p:extLst>
          </p:nvPr>
        </p:nvGraphicFramePr>
        <p:xfrm>
          <a:off x="762552" y="1580322"/>
          <a:ext cx="4772439" cy="45322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772439">
                  <a:extLst>
                    <a:ext uri="{9D8B030D-6E8A-4147-A177-3AD203B41FA5}">
                      <a16:colId xmlns:a16="http://schemas.microsoft.com/office/drawing/2014/main" val="1767682667"/>
                    </a:ext>
                  </a:extLst>
                </a:gridCol>
              </a:tblGrid>
              <a:tr h="678242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Nieuwe collectieve systemen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234389"/>
                  </a:ext>
                </a:extLst>
              </a:tr>
              <a:tr h="3854001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Planmatige aanpak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Besluitvorming complex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Collectieve bron &amp; nieuwe warmteleidingen nodig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Wetgeving in hervorming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Transitiesnelheid (mogelijk) hoog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Minder impact in gebouwen</a:t>
                      </a:r>
                    </a:p>
                    <a:p>
                      <a:pPr marL="182563" indent="-182563" algn="l">
                        <a:buFont typeface="Arial" panose="020B0604020202020204" pitchFamily="34" charset="0"/>
                        <a:buChar char="•"/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647399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438A3A-5774-4052-8212-FDFFC9E3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87849"/>
              </p:ext>
            </p:extLst>
          </p:nvPr>
        </p:nvGraphicFramePr>
        <p:xfrm>
          <a:off x="6569766" y="1590673"/>
          <a:ext cx="4772439" cy="452189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772439">
                  <a:extLst>
                    <a:ext uri="{9D8B030D-6E8A-4147-A177-3AD203B41FA5}">
                      <a16:colId xmlns:a16="http://schemas.microsoft.com/office/drawing/2014/main" val="1767682667"/>
                    </a:ext>
                  </a:extLst>
                </a:gridCol>
              </a:tblGrid>
              <a:tr h="667891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Individuele warmteoplossing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234389"/>
                  </a:ext>
                </a:extLst>
              </a:tr>
              <a:tr h="3854001">
                <a:tc>
                  <a:txBody>
                    <a:bodyPr/>
                    <a:lstStyle/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‘Natuurlijk tempo’ per gebouw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Besluitvorming eenvoudig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Minder technische &amp; juridische randvoorwaarden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Transitiesnelheid lager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2000" dirty="0">
                          <a:solidFill>
                            <a:srgbClr val="3D5064"/>
                          </a:solidFill>
                        </a:rPr>
                        <a:t>Meer impact in gebouwen</a:t>
                      </a:r>
                    </a:p>
                    <a:p>
                      <a:pPr marL="182563" indent="-182563" algn="l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nl-NL" sz="20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6473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8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5FCFB9D1-1D90-4379-A41E-89D12DA32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99744"/>
              </p:ext>
            </p:extLst>
          </p:nvPr>
        </p:nvGraphicFramePr>
        <p:xfrm>
          <a:off x="1621246" y="1384564"/>
          <a:ext cx="8949508" cy="408887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191623">
                  <a:extLst>
                    <a:ext uri="{9D8B030D-6E8A-4147-A177-3AD203B41FA5}">
                      <a16:colId xmlns:a16="http://schemas.microsoft.com/office/drawing/2014/main" val="3327819837"/>
                    </a:ext>
                  </a:extLst>
                </a:gridCol>
                <a:gridCol w="3283131">
                  <a:extLst>
                    <a:ext uri="{9D8B030D-6E8A-4147-A177-3AD203B41FA5}">
                      <a16:colId xmlns:a16="http://schemas.microsoft.com/office/drawing/2014/main" val="226589123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738678746"/>
                    </a:ext>
                  </a:extLst>
                </a:gridCol>
                <a:gridCol w="3377474">
                  <a:extLst>
                    <a:ext uri="{9D8B030D-6E8A-4147-A177-3AD203B41FA5}">
                      <a16:colId xmlns:a16="http://schemas.microsoft.com/office/drawing/2014/main" val="2990986630"/>
                    </a:ext>
                  </a:extLst>
                </a:gridCol>
              </a:tblGrid>
              <a:tr h="1022218"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Geoth</a:t>
                      </a:r>
                      <a:r>
                        <a:rPr lang="nl-NL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ermie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Biomassa/biogas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976400"/>
                  </a:ext>
                </a:extLst>
              </a:tr>
              <a:tr h="1022218"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Aquathermie</a:t>
                      </a:r>
                      <a:endParaRPr lang="nl-NL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Power-</a:t>
                      </a:r>
                      <a:r>
                        <a:rPr lang="nl-NL" sz="24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to</a:t>
                      </a:r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-heat</a:t>
                      </a:r>
                      <a:r>
                        <a:rPr lang="nl-NL" sz="2400" dirty="0">
                          <a:solidFill>
                            <a:srgbClr val="3D5064"/>
                          </a:solidFill>
                        </a:rPr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133745"/>
                  </a:ext>
                </a:extLst>
              </a:tr>
              <a:tr h="1022218">
                <a:tc>
                  <a:txBody>
                    <a:bodyPr/>
                    <a:lstStyle/>
                    <a:p>
                      <a:endParaRPr lang="nl-NL" sz="240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Restw</a:t>
                      </a:r>
                      <a:r>
                        <a:rPr lang="nl-NL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armte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Waterstofgas</a:t>
                      </a:r>
                      <a:r>
                        <a:rPr lang="nl-NL" sz="2400" dirty="0">
                          <a:solidFill>
                            <a:srgbClr val="3D5064"/>
                          </a:solidFill>
                        </a:rPr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760857"/>
                  </a:ext>
                </a:extLst>
              </a:tr>
              <a:tr h="1022218"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NL" sz="24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Zonth</a:t>
                      </a:r>
                      <a:r>
                        <a:rPr lang="nl-NL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ermie</a:t>
                      </a:r>
                      <a:r>
                        <a:rPr lang="nl-NL" sz="2400" dirty="0">
                          <a:solidFill>
                            <a:srgbClr val="3D5064"/>
                          </a:solidFill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nl-NL" sz="2400" dirty="0">
                        <a:solidFill>
                          <a:srgbClr val="3D50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15585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478B0E9-F94F-43DF-9440-DC396AD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Duurzame warmtebronnen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C2A6B-D2C2-4410-94C6-4E3191519C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BF87-E1A3-4B55-AE9D-76C28E820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242D71-3665-4531-B0E5-03809673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92" y="3434914"/>
            <a:ext cx="1000125" cy="990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B3716D-64C0-4D0F-99B0-428662417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2591" y="1422447"/>
            <a:ext cx="1000125" cy="9906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E5E29B5-E766-47ED-AA03-358FBE453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1672" y="1400418"/>
            <a:ext cx="1000125" cy="9906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64F5B3B-393E-4288-842B-F0D60C663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2590" y="2413047"/>
            <a:ext cx="1000125" cy="990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C72671A-2A29-49F0-A4DF-27D5F8226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92592" y="4454175"/>
            <a:ext cx="1000125" cy="9906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B84C092-C8E5-4B09-B5D1-7313D85FC1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1672" y="2422992"/>
            <a:ext cx="1000125" cy="990600"/>
          </a:xfrm>
          <a:prstGeom prst="rect">
            <a:avLst/>
          </a:prstGeom>
        </p:spPr>
      </p:pic>
      <p:grpSp>
        <p:nvGrpSpPr>
          <p:cNvPr id="25" name="Graphic 23">
            <a:extLst>
              <a:ext uri="{FF2B5EF4-FFF2-40B4-BE49-F238E27FC236}">
                <a16:creationId xmlns:a16="http://schemas.microsoft.com/office/drawing/2014/main" id="{551B102E-8CAF-45C1-9693-0722A6B4AA2E}"/>
              </a:ext>
            </a:extLst>
          </p:cNvPr>
          <p:cNvGrpSpPr/>
          <p:nvPr/>
        </p:nvGrpSpPr>
        <p:grpSpPr>
          <a:xfrm>
            <a:off x="6131671" y="3436927"/>
            <a:ext cx="1000125" cy="990600"/>
            <a:chOff x="6617082" y="3365758"/>
            <a:chExt cx="1000125" cy="9906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F8BE52-D79E-404C-B0FC-FCC6709E5392}"/>
                </a:ext>
              </a:extLst>
            </p:cNvPr>
            <p:cNvSpPr/>
            <p:nvPr/>
          </p:nvSpPr>
          <p:spPr>
            <a:xfrm>
              <a:off x="6663755" y="3408621"/>
              <a:ext cx="914400" cy="914400"/>
            </a:xfrm>
            <a:custGeom>
              <a:avLst/>
              <a:gdLst>
                <a:gd name="connsiteX0" fmla="*/ 918210 w 914400"/>
                <a:gd name="connsiteY0" fmla="*/ 459105 h 914400"/>
                <a:gd name="connsiteX1" fmla="*/ 459105 w 914400"/>
                <a:gd name="connsiteY1" fmla="*/ 918210 h 914400"/>
                <a:gd name="connsiteX2" fmla="*/ 0 w 914400"/>
                <a:gd name="connsiteY2" fmla="*/ 459105 h 914400"/>
                <a:gd name="connsiteX3" fmla="*/ 459105 w 914400"/>
                <a:gd name="connsiteY3" fmla="*/ 0 h 914400"/>
                <a:gd name="connsiteX4" fmla="*/ 918210 w 914400"/>
                <a:gd name="connsiteY4" fmla="*/ 45910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914400">
                  <a:moveTo>
                    <a:pt x="918210" y="459105"/>
                  </a:moveTo>
                  <a:cubicBezTo>
                    <a:pt x="918210" y="712662"/>
                    <a:pt x="712662" y="918210"/>
                    <a:pt x="459105" y="918210"/>
                  </a:cubicBezTo>
                  <a:cubicBezTo>
                    <a:pt x="205548" y="918210"/>
                    <a:pt x="0" y="712662"/>
                    <a:pt x="0" y="459105"/>
                  </a:cubicBezTo>
                  <a:cubicBezTo>
                    <a:pt x="0" y="205548"/>
                    <a:pt x="205548" y="0"/>
                    <a:pt x="459105" y="0"/>
                  </a:cubicBezTo>
                  <a:cubicBezTo>
                    <a:pt x="712662" y="0"/>
                    <a:pt x="918210" y="205548"/>
                    <a:pt x="918210" y="459105"/>
                  </a:cubicBezTo>
                  <a:close/>
                </a:path>
              </a:pathLst>
            </a:custGeom>
            <a:solidFill>
              <a:srgbClr val="EFEFEF"/>
            </a:solidFill>
            <a:ln w="38100" cap="flat">
              <a:solidFill>
                <a:srgbClr val="283B4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9873B4-AB16-4565-B47C-EF0031214680}"/>
                </a:ext>
              </a:extLst>
            </p:cNvPr>
            <p:cNvSpPr/>
            <p:nvPr/>
          </p:nvSpPr>
          <p:spPr>
            <a:xfrm>
              <a:off x="6755195" y="3502918"/>
              <a:ext cx="723900" cy="723900"/>
            </a:xfrm>
            <a:custGeom>
              <a:avLst/>
              <a:gdLst>
                <a:gd name="connsiteX0" fmla="*/ 729615 w 723900"/>
                <a:gd name="connsiteY0" fmla="*/ 364808 h 723900"/>
                <a:gd name="connsiteX1" fmla="*/ 364808 w 723900"/>
                <a:gd name="connsiteY1" fmla="*/ 729615 h 723900"/>
                <a:gd name="connsiteX2" fmla="*/ 0 w 723900"/>
                <a:gd name="connsiteY2" fmla="*/ 364808 h 723900"/>
                <a:gd name="connsiteX3" fmla="*/ 364808 w 723900"/>
                <a:gd name="connsiteY3" fmla="*/ 0 h 723900"/>
                <a:gd name="connsiteX4" fmla="*/ 729615 w 723900"/>
                <a:gd name="connsiteY4" fmla="*/ 364808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23900">
                  <a:moveTo>
                    <a:pt x="729615" y="364808"/>
                  </a:moveTo>
                  <a:cubicBezTo>
                    <a:pt x="729615" y="566285"/>
                    <a:pt x="566285" y="729615"/>
                    <a:pt x="364808" y="729615"/>
                  </a:cubicBezTo>
                  <a:cubicBezTo>
                    <a:pt x="163330" y="729615"/>
                    <a:pt x="0" y="566285"/>
                    <a:pt x="0" y="364808"/>
                  </a:cubicBezTo>
                  <a:cubicBezTo>
                    <a:pt x="0" y="163330"/>
                    <a:pt x="163330" y="0"/>
                    <a:pt x="364808" y="0"/>
                  </a:cubicBezTo>
                  <a:cubicBezTo>
                    <a:pt x="566285" y="0"/>
                    <a:pt x="729615" y="163330"/>
                    <a:pt x="729615" y="364808"/>
                  </a:cubicBezTo>
                  <a:close/>
                </a:path>
              </a:pathLst>
            </a:custGeom>
            <a:solidFill>
              <a:srgbClr val="3865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E0FB3BC-96EF-4565-AAF6-1E53FD860912}"/>
                </a:ext>
              </a:extLst>
            </p:cNvPr>
            <p:cNvSpPr/>
            <p:nvPr/>
          </p:nvSpPr>
          <p:spPr>
            <a:xfrm>
              <a:off x="6915214" y="3635315"/>
              <a:ext cx="400050" cy="590550"/>
            </a:xfrm>
            <a:custGeom>
              <a:avLst/>
              <a:gdLst>
                <a:gd name="connsiteX0" fmla="*/ 400050 w 400050"/>
                <a:gd name="connsiteY0" fmla="*/ 397193 h 590550"/>
                <a:gd name="connsiteX1" fmla="*/ 400050 w 400050"/>
                <a:gd name="connsiteY1" fmla="*/ 402908 h 590550"/>
                <a:gd name="connsiteX2" fmla="*/ 200025 w 400050"/>
                <a:gd name="connsiteY2" fmla="*/ 597218 h 590550"/>
                <a:gd name="connsiteX3" fmla="*/ 0 w 400050"/>
                <a:gd name="connsiteY3" fmla="*/ 402908 h 590550"/>
                <a:gd name="connsiteX4" fmla="*/ 0 w 400050"/>
                <a:gd name="connsiteY4" fmla="*/ 397193 h 590550"/>
                <a:gd name="connsiteX5" fmla="*/ 0 w 400050"/>
                <a:gd name="connsiteY5" fmla="*/ 391478 h 590550"/>
                <a:gd name="connsiteX6" fmla="*/ 12382 w 400050"/>
                <a:gd name="connsiteY6" fmla="*/ 310515 h 590550"/>
                <a:gd name="connsiteX7" fmla="*/ 62865 w 400050"/>
                <a:gd name="connsiteY7" fmla="*/ 211455 h 590550"/>
                <a:gd name="connsiteX8" fmla="*/ 62865 w 400050"/>
                <a:gd name="connsiteY8" fmla="*/ 211455 h 590550"/>
                <a:gd name="connsiteX9" fmla="*/ 64770 w 400050"/>
                <a:gd name="connsiteY9" fmla="*/ 208598 h 590550"/>
                <a:gd name="connsiteX10" fmla="*/ 64770 w 400050"/>
                <a:gd name="connsiteY10" fmla="*/ 208598 h 590550"/>
                <a:gd name="connsiteX11" fmla="*/ 74295 w 400050"/>
                <a:gd name="connsiteY11" fmla="*/ 204788 h 590550"/>
                <a:gd name="connsiteX12" fmla="*/ 82868 w 400050"/>
                <a:gd name="connsiteY12" fmla="*/ 207645 h 590550"/>
                <a:gd name="connsiteX13" fmla="*/ 86678 w 400050"/>
                <a:gd name="connsiteY13" fmla="*/ 212408 h 590550"/>
                <a:gd name="connsiteX14" fmla="*/ 99060 w 400050"/>
                <a:gd name="connsiteY14" fmla="*/ 225743 h 590550"/>
                <a:gd name="connsiteX15" fmla="*/ 133350 w 400050"/>
                <a:gd name="connsiteY15" fmla="*/ 250508 h 590550"/>
                <a:gd name="connsiteX16" fmla="*/ 162878 w 400050"/>
                <a:gd name="connsiteY16" fmla="*/ 200978 h 590550"/>
                <a:gd name="connsiteX17" fmla="*/ 175260 w 400050"/>
                <a:gd name="connsiteY17" fmla="*/ 135255 h 590550"/>
                <a:gd name="connsiteX18" fmla="*/ 174308 w 400050"/>
                <a:gd name="connsiteY18" fmla="*/ 120968 h 590550"/>
                <a:gd name="connsiteX19" fmla="*/ 132398 w 400050"/>
                <a:gd name="connsiteY19" fmla="*/ 21908 h 590550"/>
                <a:gd name="connsiteX20" fmla="*/ 129540 w 400050"/>
                <a:gd name="connsiteY20" fmla="*/ 13335 h 590550"/>
                <a:gd name="connsiteX21" fmla="*/ 142875 w 400050"/>
                <a:gd name="connsiteY21" fmla="*/ 0 h 590550"/>
                <a:gd name="connsiteX22" fmla="*/ 146685 w 400050"/>
                <a:gd name="connsiteY22" fmla="*/ 953 h 590550"/>
                <a:gd name="connsiteX23" fmla="*/ 149543 w 400050"/>
                <a:gd name="connsiteY23" fmla="*/ 1905 h 590550"/>
                <a:gd name="connsiteX24" fmla="*/ 149543 w 400050"/>
                <a:gd name="connsiteY24" fmla="*/ 1905 h 590550"/>
                <a:gd name="connsiteX25" fmla="*/ 276225 w 400050"/>
                <a:gd name="connsiteY25" fmla="*/ 92393 h 590550"/>
                <a:gd name="connsiteX26" fmla="*/ 343853 w 400050"/>
                <a:gd name="connsiteY26" fmla="*/ 182880 h 590550"/>
                <a:gd name="connsiteX27" fmla="*/ 400050 w 400050"/>
                <a:gd name="connsiteY27" fmla="*/ 391478 h 590550"/>
                <a:gd name="connsiteX28" fmla="*/ 400050 w 400050"/>
                <a:gd name="connsiteY28" fmla="*/ 397193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0050" h="590550">
                  <a:moveTo>
                    <a:pt x="400050" y="397193"/>
                  </a:moveTo>
                  <a:cubicBezTo>
                    <a:pt x="400050" y="399097"/>
                    <a:pt x="400050" y="401003"/>
                    <a:pt x="400050" y="402908"/>
                  </a:cubicBezTo>
                  <a:cubicBezTo>
                    <a:pt x="396240" y="510540"/>
                    <a:pt x="307658" y="597218"/>
                    <a:pt x="200025" y="597218"/>
                  </a:cubicBezTo>
                  <a:cubicBezTo>
                    <a:pt x="91440" y="597218"/>
                    <a:pt x="2858" y="510540"/>
                    <a:pt x="0" y="402908"/>
                  </a:cubicBezTo>
                  <a:cubicBezTo>
                    <a:pt x="0" y="401003"/>
                    <a:pt x="0" y="399097"/>
                    <a:pt x="0" y="397193"/>
                  </a:cubicBezTo>
                  <a:cubicBezTo>
                    <a:pt x="0" y="395288"/>
                    <a:pt x="0" y="393383"/>
                    <a:pt x="0" y="391478"/>
                  </a:cubicBezTo>
                  <a:cubicBezTo>
                    <a:pt x="953" y="362903"/>
                    <a:pt x="4763" y="336233"/>
                    <a:pt x="12382" y="310515"/>
                  </a:cubicBezTo>
                  <a:cubicBezTo>
                    <a:pt x="22860" y="274320"/>
                    <a:pt x="40005" y="240983"/>
                    <a:pt x="62865" y="211455"/>
                  </a:cubicBezTo>
                  <a:cubicBezTo>
                    <a:pt x="62865" y="211455"/>
                    <a:pt x="62865" y="211455"/>
                    <a:pt x="62865" y="211455"/>
                  </a:cubicBezTo>
                  <a:cubicBezTo>
                    <a:pt x="63818" y="210503"/>
                    <a:pt x="64770" y="209550"/>
                    <a:pt x="64770" y="208598"/>
                  </a:cubicBezTo>
                  <a:cubicBezTo>
                    <a:pt x="64770" y="208598"/>
                    <a:pt x="64770" y="208598"/>
                    <a:pt x="64770" y="208598"/>
                  </a:cubicBezTo>
                  <a:cubicBezTo>
                    <a:pt x="66675" y="205740"/>
                    <a:pt x="70485" y="204788"/>
                    <a:pt x="74295" y="204788"/>
                  </a:cubicBezTo>
                  <a:cubicBezTo>
                    <a:pt x="77153" y="204788"/>
                    <a:pt x="80010" y="205740"/>
                    <a:pt x="82868" y="207645"/>
                  </a:cubicBezTo>
                  <a:cubicBezTo>
                    <a:pt x="83820" y="209550"/>
                    <a:pt x="84773" y="210503"/>
                    <a:pt x="86678" y="212408"/>
                  </a:cubicBezTo>
                  <a:cubicBezTo>
                    <a:pt x="90488" y="217170"/>
                    <a:pt x="94298" y="220980"/>
                    <a:pt x="99060" y="225743"/>
                  </a:cubicBezTo>
                  <a:cubicBezTo>
                    <a:pt x="109538" y="235268"/>
                    <a:pt x="120968" y="243840"/>
                    <a:pt x="133350" y="250508"/>
                  </a:cubicBezTo>
                  <a:cubicBezTo>
                    <a:pt x="145733" y="236220"/>
                    <a:pt x="156210" y="219075"/>
                    <a:pt x="162878" y="200978"/>
                  </a:cubicBezTo>
                  <a:cubicBezTo>
                    <a:pt x="171450" y="180975"/>
                    <a:pt x="175260" y="159068"/>
                    <a:pt x="175260" y="135255"/>
                  </a:cubicBezTo>
                  <a:cubicBezTo>
                    <a:pt x="175260" y="130493"/>
                    <a:pt x="175260" y="125730"/>
                    <a:pt x="174308" y="120968"/>
                  </a:cubicBezTo>
                  <a:cubicBezTo>
                    <a:pt x="171450" y="82868"/>
                    <a:pt x="156210" y="48578"/>
                    <a:pt x="132398" y="21908"/>
                  </a:cubicBezTo>
                  <a:cubicBezTo>
                    <a:pt x="130493" y="20003"/>
                    <a:pt x="129540" y="17145"/>
                    <a:pt x="129540" y="13335"/>
                  </a:cubicBezTo>
                  <a:cubicBezTo>
                    <a:pt x="129540" y="5715"/>
                    <a:pt x="135255" y="0"/>
                    <a:pt x="142875" y="0"/>
                  </a:cubicBezTo>
                  <a:cubicBezTo>
                    <a:pt x="143828" y="0"/>
                    <a:pt x="145733" y="0"/>
                    <a:pt x="146685" y="953"/>
                  </a:cubicBezTo>
                  <a:cubicBezTo>
                    <a:pt x="147638" y="953"/>
                    <a:pt x="148590" y="1905"/>
                    <a:pt x="149543" y="1905"/>
                  </a:cubicBezTo>
                  <a:cubicBezTo>
                    <a:pt x="149543" y="1905"/>
                    <a:pt x="149543" y="1905"/>
                    <a:pt x="149543" y="1905"/>
                  </a:cubicBezTo>
                  <a:cubicBezTo>
                    <a:pt x="197168" y="24765"/>
                    <a:pt x="240030" y="55245"/>
                    <a:pt x="276225" y="92393"/>
                  </a:cubicBezTo>
                  <a:cubicBezTo>
                    <a:pt x="302895" y="119063"/>
                    <a:pt x="325755" y="149543"/>
                    <a:pt x="343853" y="182880"/>
                  </a:cubicBezTo>
                  <a:cubicBezTo>
                    <a:pt x="379095" y="244793"/>
                    <a:pt x="399097" y="316230"/>
                    <a:pt x="400050" y="391478"/>
                  </a:cubicBezTo>
                  <a:cubicBezTo>
                    <a:pt x="400050" y="392430"/>
                    <a:pt x="400050" y="395288"/>
                    <a:pt x="400050" y="39719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9D4749-692A-458C-A67C-FF0102B434B5}"/>
                </a:ext>
              </a:extLst>
            </p:cNvPr>
            <p:cNvSpPr/>
            <p:nvPr/>
          </p:nvSpPr>
          <p:spPr>
            <a:xfrm>
              <a:off x="7000272" y="3907483"/>
              <a:ext cx="180975" cy="266700"/>
            </a:xfrm>
            <a:custGeom>
              <a:avLst/>
              <a:gdLst>
                <a:gd name="connsiteX0" fmla="*/ 177832 w 180975"/>
                <a:gd name="connsiteY0" fmla="*/ 205035 h 266700"/>
                <a:gd name="connsiteX1" fmla="*/ 176880 w 180975"/>
                <a:gd name="connsiteY1" fmla="*/ 207893 h 266700"/>
                <a:gd name="connsiteX2" fmla="*/ 66390 w 180975"/>
                <a:gd name="connsiteY2" fmla="*/ 267900 h 266700"/>
                <a:gd name="connsiteX3" fmla="*/ 2572 w 180975"/>
                <a:gd name="connsiteY3" fmla="*/ 159315 h 266700"/>
                <a:gd name="connsiteX4" fmla="*/ 3525 w 180975"/>
                <a:gd name="connsiteY4" fmla="*/ 156458 h 266700"/>
                <a:gd name="connsiteX5" fmla="*/ 4477 w 180975"/>
                <a:gd name="connsiteY5" fmla="*/ 153600 h 266700"/>
                <a:gd name="connsiteX6" fmla="*/ 19717 w 180975"/>
                <a:gd name="connsiteY6" fmla="*/ 119310 h 266700"/>
                <a:gd name="connsiteX7" fmla="*/ 54007 w 180975"/>
                <a:gd name="connsiteY7" fmla="*/ 82163 h 266700"/>
                <a:gd name="connsiteX8" fmla="*/ 54007 w 180975"/>
                <a:gd name="connsiteY8" fmla="*/ 82163 h 266700"/>
                <a:gd name="connsiteX9" fmla="*/ 54960 w 180975"/>
                <a:gd name="connsiteY9" fmla="*/ 81210 h 266700"/>
                <a:gd name="connsiteX10" fmla="*/ 54960 w 180975"/>
                <a:gd name="connsiteY10" fmla="*/ 81210 h 266700"/>
                <a:gd name="connsiteX11" fmla="*/ 59722 w 180975"/>
                <a:gd name="connsiteY11" fmla="*/ 80258 h 266700"/>
                <a:gd name="connsiteX12" fmla="*/ 62580 w 180975"/>
                <a:gd name="connsiteY12" fmla="*/ 82163 h 266700"/>
                <a:gd name="connsiteX13" fmla="*/ 63532 w 180975"/>
                <a:gd name="connsiteY13" fmla="*/ 85020 h 266700"/>
                <a:gd name="connsiteX14" fmla="*/ 67342 w 180975"/>
                <a:gd name="connsiteY14" fmla="*/ 92640 h 266700"/>
                <a:gd name="connsiteX15" fmla="*/ 78772 w 180975"/>
                <a:gd name="connsiteY15" fmla="*/ 107880 h 266700"/>
                <a:gd name="connsiteX16" fmla="*/ 97822 w 180975"/>
                <a:gd name="connsiteY16" fmla="*/ 89783 h 266700"/>
                <a:gd name="connsiteX17" fmla="*/ 111157 w 180975"/>
                <a:gd name="connsiteY17" fmla="*/ 63113 h 266700"/>
                <a:gd name="connsiteX18" fmla="*/ 113062 w 180975"/>
                <a:gd name="connsiteY18" fmla="*/ 56445 h 266700"/>
                <a:gd name="connsiteX19" fmla="*/ 107347 w 180975"/>
                <a:gd name="connsiteY19" fmla="*/ 7868 h 266700"/>
                <a:gd name="connsiteX20" fmla="*/ 107347 w 180975"/>
                <a:gd name="connsiteY20" fmla="*/ 4058 h 266700"/>
                <a:gd name="connsiteX21" fmla="*/ 114967 w 180975"/>
                <a:gd name="connsiteY21" fmla="*/ 248 h 266700"/>
                <a:gd name="connsiteX22" fmla="*/ 116872 w 180975"/>
                <a:gd name="connsiteY22" fmla="*/ 1200 h 266700"/>
                <a:gd name="connsiteX23" fmla="*/ 117825 w 180975"/>
                <a:gd name="connsiteY23" fmla="*/ 2153 h 266700"/>
                <a:gd name="connsiteX24" fmla="*/ 117825 w 180975"/>
                <a:gd name="connsiteY24" fmla="*/ 2153 h 266700"/>
                <a:gd name="connsiteX25" fmla="*/ 161640 w 180975"/>
                <a:gd name="connsiteY25" fmla="*/ 56445 h 266700"/>
                <a:gd name="connsiteX26" fmla="*/ 179737 w 180975"/>
                <a:gd name="connsiteY26" fmla="*/ 104070 h 266700"/>
                <a:gd name="connsiteX27" fmla="*/ 178785 w 180975"/>
                <a:gd name="connsiteY27" fmla="*/ 201225 h 266700"/>
                <a:gd name="connsiteX28" fmla="*/ 177832 w 180975"/>
                <a:gd name="connsiteY28" fmla="*/ 20503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0975" h="266700">
                  <a:moveTo>
                    <a:pt x="177832" y="205035"/>
                  </a:moveTo>
                  <a:cubicBezTo>
                    <a:pt x="177832" y="205988"/>
                    <a:pt x="177832" y="206940"/>
                    <a:pt x="176880" y="207893"/>
                  </a:cubicBezTo>
                  <a:cubicBezTo>
                    <a:pt x="162592" y="254565"/>
                    <a:pt x="114015" y="281235"/>
                    <a:pt x="66390" y="267900"/>
                  </a:cubicBezTo>
                  <a:cubicBezTo>
                    <a:pt x="18765" y="254565"/>
                    <a:pt x="-8858" y="206940"/>
                    <a:pt x="2572" y="159315"/>
                  </a:cubicBezTo>
                  <a:cubicBezTo>
                    <a:pt x="2572" y="158363"/>
                    <a:pt x="2572" y="157410"/>
                    <a:pt x="3525" y="156458"/>
                  </a:cubicBezTo>
                  <a:cubicBezTo>
                    <a:pt x="4477" y="155505"/>
                    <a:pt x="3525" y="154553"/>
                    <a:pt x="4477" y="153600"/>
                  </a:cubicBezTo>
                  <a:cubicBezTo>
                    <a:pt x="8287" y="141218"/>
                    <a:pt x="13050" y="129788"/>
                    <a:pt x="19717" y="119310"/>
                  </a:cubicBezTo>
                  <a:cubicBezTo>
                    <a:pt x="28290" y="105023"/>
                    <a:pt x="40672" y="92640"/>
                    <a:pt x="54007" y="82163"/>
                  </a:cubicBezTo>
                  <a:cubicBezTo>
                    <a:pt x="54007" y="82163"/>
                    <a:pt x="54007" y="82163"/>
                    <a:pt x="54007" y="82163"/>
                  </a:cubicBezTo>
                  <a:cubicBezTo>
                    <a:pt x="54007" y="82163"/>
                    <a:pt x="54960" y="81210"/>
                    <a:pt x="54960" y="81210"/>
                  </a:cubicBezTo>
                  <a:cubicBezTo>
                    <a:pt x="54960" y="81210"/>
                    <a:pt x="54960" y="81210"/>
                    <a:pt x="54960" y="81210"/>
                  </a:cubicBezTo>
                  <a:cubicBezTo>
                    <a:pt x="55912" y="80258"/>
                    <a:pt x="57817" y="80258"/>
                    <a:pt x="59722" y="80258"/>
                  </a:cubicBezTo>
                  <a:cubicBezTo>
                    <a:pt x="60675" y="80258"/>
                    <a:pt x="62580" y="81210"/>
                    <a:pt x="62580" y="82163"/>
                  </a:cubicBezTo>
                  <a:cubicBezTo>
                    <a:pt x="62580" y="83115"/>
                    <a:pt x="63532" y="84068"/>
                    <a:pt x="63532" y="85020"/>
                  </a:cubicBezTo>
                  <a:cubicBezTo>
                    <a:pt x="64485" y="87878"/>
                    <a:pt x="65437" y="89783"/>
                    <a:pt x="67342" y="92640"/>
                  </a:cubicBezTo>
                  <a:cubicBezTo>
                    <a:pt x="70200" y="98355"/>
                    <a:pt x="74962" y="103118"/>
                    <a:pt x="78772" y="107880"/>
                  </a:cubicBezTo>
                  <a:cubicBezTo>
                    <a:pt x="86392" y="103118"/>
                    <a:pt x="92107" y="97403"/>
                    <a:pt x="97822" y="89783"/>
                  </a:cubicBezTo>
                  <a:cubicBezTo>
                    <a:pt x="103537" y="82163"/>
                    <a:pt x="108300" y="72638"/>
                    <a:pt x="111157" y="63113"/>
                  </a:cubicBezTo>
                  <a:cubicBezTo>
                    <a:pt x="112110" y="61208"/>
                    <a:pt x="112110" y="58350"/>
                    <a:pt x="113062" y="56445"/>
                  </a:cubicBezTo>
                  <a:cubicBezTo>
                    <a:pt x="115920" y="39300"/>
                    <a:pt x="114015" y="23108"/>
                    <a:pt x="107347" y="7868"/>
                  </a:cubicBezTo>
                  <a:cubicBezTo>
                    <a:pt x="106395" y="6915"/>
                    <a:pt x="106395" y="5010"/>
                    <a:pt x="107347" y="4058"/>
                  </a:cubicBezTo>
                  <a:cubicBezTo>
                    <a:pt x="108300" y="1200"/>
                    <a:pt x="111157" y="-705"/>
                    <a:pt x="114967" y="248"/>
                  </a:cubicBezTo>
                  <a:cubicBezTo>
                    <a:pt x="115920" y="248"/>
                    <a:pt x="115920" y="248"/>
                    <a:pt x="116872" y="1200"/>
                  </a:cubicBezTo>
                  <a:cubicBezTo>
                    <a:pt x="116872" y="1200"/>
                    <a:pt x="117825" y="2153"/>
                    <a:pt x="117825" y="2153"/>
                  </a:cubicBezTo>
                  <a:cubicBezTo>
                    <a:pt x="117825" y="2153"/>
                    <a:pt x="117825" y="2153"/>
                    <a:pt x="117825" y="2153"/>
                  </a:cubicBezTo>
                  <a:cubicBezTo>
                    <a:pt x="135922" y="17393"/>
                    <a:pt x="150210" y="36443"/>
                    <a:pt x="161640" y="56445"/>
                  </a:cubicBezTo>
                  <a:cubicBezTo>
                    <a:pt x="170212" y="71685"/>
                    <a:pt x="175927" y="86925"/>
                    <a:pt x="179737" y="104070"/>
                  </a:cubicBezTo>
                  <a:cubicBezTo>
                    <a:pt x="187357" y="135503"/>
                    <a:pt x="187357" y="168840"/>
                    <a:pt x="178785" y="201225"/>
                  </a:cubicBezTo>
                  <a:cubicBezTo>
                    <a:pt x="177832" y="204083"/>
                    <a:pt x="177832" y="204083"/>
                    <a:pt x="177832" y="20503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59E4E9E-538A-41A0-A8D2-5ADC028A7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4" y="5745604"/>
            <a:ext cx="10982324" cy="5631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chemeClr val="accent4">
                    <a:lumMod val="75000"/>
                  </a:schemeClr>
                </a:solidFill>
              </a:rPr>
              <a:t>Hoge temperatuur </a:t>
            </a:r>
            <a:r>
              <a:rPr lang="nl-NL" sz="2400" dirty="0"/>
              <a:t>/ </a:t>
            </a:r>
            <a:r>
              <a:rPr lang="nl-NL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lage temperatuur</a:t>
            </a:r>
          </a:p>
        </p:txBody>
      </p:sp>
    </p:spTree>
    <p:extLst>
      <p:ext uri="{BB962C8B-B14F-4D97-AF65-F5344CB8AC3E}">
        <p14:creationId xmlns:p14="http://schemas.microsoft.com/office/powerpoint/2010/main" val="12024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5AA27A-0FF4-48B8-B949-4C7EFC531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75" y="185206"/>
            <a:ext cx="7204883" cy="624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A5D01-64BE-4D5E-8655-3A0723E2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Collectieve warmtebronnen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98A06-E4CA-4E5B-A340-49755A5D4B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61898C-8251-4634-BEBD-325B9E54BD78}" type="datetime1">
              <a:rPr lang="nl-NL" smtClean="0"/>
              <a:pPr/>
              <a:t>14-7-2020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9FB7-3D6A-4227-9F77-64DDD66AC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BFD0835-71C8-40AB-8FEC-5977E130947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DC7575-AB48-424A-B789-02A0BB75D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Restwarmte en </a:t>
            </a:r>
            <a:r>
              <a:rPr lang="nl-NL" dirty="0" err="1"/>
              <a:t>biowarmte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734D82-00C5-48A6-AEC7-8D59CC719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236" y="2011992"/>
            <a:ext cx="2417474" cy="44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1337"/>
      </p:ext>
    </p:extLst>
  </p:cSld>
  <p:clrMapOvr>
    <a:masterClrMapping/>
  </p:clrMapOvr>
</p:sld>
</file>

<file path=ppt/theme/theme1.xml><?xml version="1.0" encoding="utf-8"?>
<a:theme xmlns:a="http://schemas.openxmlformats.org/drawingml/2006/main" name="Greenvis Titelslides">
  <a:themeElements>
    <a:clrScheme name="Greenvis">
      <a:dk1>
        <a:sysClr val="windowText" lastClr="000000"/>
      </a:dk1>
      <a:lt1>
        <a:srgbClr val="FFFFFF"/>
      </a:lt1>
      <a:dk2>
        <a:srgbClr val="767979"/>
      </a:dk2>
      <a:lt2>
        <a:srgbClr val="FFFFFF"/>
      </a:lt2>
      <a:accent1>
        <a:srgbClr val="3F5D12"/>
      </a:accent1>
      <a:accent2>
        <a:srgbClr val="5F8B1C"/>
      </a:accent2>
      <a:accent3>
        <a:srgbClr val="7FBA26"/>
      </a:accent3>
      <a:accent4>
        <a:srgbClr val="B4E170"/>
      </a:accent4>
      <a:accent5>
        <a:srgbClr val="E6F5CF"/>
      </a:accent5>
      <a:accent6>
        <a:srgbClr val="FFFFFF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vis powerpoint sjabloon" id="{C2627393-082F-4791-930F-3C2F89572A50}" vid="{6768BDE4-D3ED-4BFA-AFF8-320FEC718ECE}"/>
    </a:ext>
  </a:extLst>
</a:theme>
</file>

<file path=ppt/theme/theme2.xml><?xml version="1.0" encoding="utf-8"?>
<a:theme xmlns:a="http://schemas.openxmlformats.org/drawingml/2006/main" name="Greenvis Slides">
  <a:themeElements>
    <a:clrScheme name="GreenvisPalette0.3">
      <a:dk1>
        <a:sysClr val="windowText" lastClr="000000"/>
      </a:dk1>
      <a:lt1>
        <a:sysClr val="window" lastClr="FFFFFF"/>
      </a:lt1>
      <a:dk2>
        <a:srgbClr val="A3CB78"/>
      </a:dk2>
      <a:lt2>
        <a:srgbClr val="E7E6E6"/>
      </a:lt2>
      <a:accent1>
        <a:srgbClr val="7FB926"/>
      </a:accent1>
      <a:accent2>
        <a:srgbClr val="AEC5C7"/>
      </a:accent2>
      <a:accent3>
        <a:srgbClr val="FBE793"/>
      </a:accent3>
      <a:accent4>
        <a:srgbClr val="FF6969"/>
      </a:accent4>
      <a:accent5>
        <a:srgbClr val="B67CB2"/>
      </a:accent5>
      <a:accent6>
        <a:srgbClr val="2F5496"/>
      </a:accent6>
      <a:hlink>
        <a:srgbClr val="2F5496"/>
      </a:hlink>
      <a:folHlink>
        <a:srgbClr val="6F3B55"/>
      </a:folHlink>
    </a:clrScheme>
    <a:fontScheme name="GreenvisFontsPPT">
      <a:majorFont>
        <a:latin typeface="Graphik Semibold"/>
        <a:ea typeface=""/>
        <a:cs typeface=""/>
      </a:majorFont>
      <a:minorFont>
        <a:latin typeface="Graphik 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vis powerpoint sjabloon" id="{C2627393-082F-4791-930F-3C2F89572A50}" vid="{9F1B9D77-3D62-4F33-95AF-DA9FDFF07C5C}"/>
    </a:ext>
  </a:extLst>
</a:theme>
</file>

<file path=ppt/theme/theme3.xml><?xml version="1.0" encoding="utf-8"?>
<a:theme xmlns:a="http://schemas.openxmlformats.org/drawingml/2006/main" name="Greenvis Slides leeg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vis powerpoint sjabloon" id="{C2627393-082F-4791-930F-3C2F89572A50}" vid="{E9EA5A6E-B979-4F7F-9D4F-6F984EDEA1F7}"/>
    </a:ext>
  </a:extLst>
</a:theme>
</file>

<file path=ppt/theme/theme4.xml><?xml version="1.0" encoding="utf-8"?>
<a:theme xmlns:a="http://schemas.openxmlformats.org/drawingml/2006/main" name="Blanco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vis powerpoint sjabloon" id="{C2627393-082F-4791-930F-3C2F89572A50}" vid="{4BA80A03-ADB1-4EDC-B0D8-4631E0CA439C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4713AB3EFA4E44B87D8C9A542ACFD1" ma:contentTypeVersion="13" ma:contentTypeDescription="Een nieuw document maken." ma:contentTypeScope="" ma:versionID="beeb53a598b1cd6379b6a16df7429efe">
  <xsd:schema xmlns:xsd="http://www.w3.org/2001/XMLSchema" xmlns:xs="http://www.w3.org/2001/XMLSchema" xmlns:p="http://schemas.microsoft.com/office/2006/metadata/properties" xmlns:ns3="cda404f8-477b-4c47-aaf5-9e301aea4b52" xmlns:ns4="56cb1487-e4c7-4649-8512-5038cdae357a" targetNamespace="http://schemas.microsoft.com/office/2006/metadata/properties" ma:root="true" ma:fieldsID="3afafd6576cab3212c534a2470b2ef2f" ns3:_="" ns4:_="">
    <xsd:import namespace="cda404f8-477b-4c47-aaf5-9e301aea4b52"/>
    <xsd:import namespace="56cb1487-e4c7-4649-8512-5038cdae3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a404f8-477b-4c47-aaf5-9e301aea4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b1487-e4c7-4649-8512-5038cdae3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1DCC98-3C34-47B0-83E2-E3342AE05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a404f8-477b-4c47-aaf5-9e301aea4b52"/>
    <ds:schemaRef ds:uri="56cb1487-e4c7-4649-8512-5038cdae35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2C8E5C-7DA5-4516-AFDF-6C758DE618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E6B319-03BB-4195-BB85-B87BC06361CD}">
  <ds:schemaRefs>
    <ds:schemaRef ds:uri="http://purl.org/dc/dcmitype/"/>
    <ds:schemaRef ds:uri="56cb1487-e4c7-4649-8512-5038cdae357a"/>
    <ds:schemaRef ds:uri="http://schemas.microsoft.com/office/infopath/2007/PartnerControls"/>
    <ds:schemaRef ds:uri="cda404f8-477b-4c47-aaf5-9e301aea4b52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386</Words>
  <Application>Microsoft Office PowerPoint</Application>
  <PresentationFormat>Widescreen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Franklin Gothic Book</vt:lpstr>
      <vt:lpstr>Graphik</vt:lpstr>
      <vt:lpstr>Graphik Medium</vt:lpstr>
      <vt:lpstr>Graphik Regular</vt:lpstr>
      <vt:lpstr>Graphik Semibold</vt:lpstr>
      <vt:lpstr>Tw Cen MT</vt:lpstr>
      <vt:lpstr>Greenvis Titelslides</vt:lpstr>
      <vt:lpstr>Greenvis Slides</vt:lpstr>
      <vt:lpstr>Greenvis Slides leeg</vt:lpstr>
      <vt:lpstr>Blanco</vt:lpstr>
      <vt:lpstr>Hernieuwbare warmtebronnen in de gemeente Utrecht</vt:lpstr>
      <vt:lpstr>PowerPoint Presentation</vt:lpstr>
      <vt:lpstr>Perspectief van de gemeente</vt:lpstr>
      <vt:lpstr>Warmte-analyse Greenvis</vt:lpstr>
      <vt:lpstr>Huidige situatie</vt:lpstr>
      <vt:lpstr>Scenario’s</vt:lpstr>
      <vt:lpstr>Andere oplossingen</vt:lpstr>
      <vt:lpstr>Duurzame warmtebronnen</vt:lpstr>
      <vt:lpstr>Collectieve warmtebronnen</vt:lpstr>
      <vt:lpstr>Collectieve warmtebronnen</vt:lpstr>
      <vt:lpstr>‘Menukaart’ bronopties per buurt</vt:lpstr>
      <vt:lpstr>Koppelen vraag en aanbod</vt:lpstr>
      <vt:lpstr>Individuele oplossingen</vt:lpstr>
      <vt:lpstr>Resultaten studie</vt:lpstr>
      <vt:lpstr>Wie neemt het initiatief?</vt:lpstr>
      <vt:lpstr>Even samenvatten…</vt:lpstr>
      <vt:lpstr>PowerPoint Presentation</vt:lpstr>
      <vt:lpstr>Colofon en contactgegevens</vt:lpstr>
      <vt:lpstr>Backup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Hernieuwbare warmtebronnen in de gemeente Utrecht</dc:title>
  <dc:creator>Daniël De Greef</dc:creator>
  <cp:lastModifiedBy>Tijmen Klip | HIER</cp:lastModifiedBy>
  <cp:revision>244</cp:revision>
  <dcterms:created xsi:type="dcterms:W3CDTF">2019-11-13T21:42:33Z</dcterms:created>
  <dcterms:modified xsi:type="dcterms:W3CDTF">2020-07-14T16:32:22Z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0x010100324713AB3EFA4E44B87D8C9A542ACFD1</vt:lpwstr>
  </property>
</Properties>
</file>